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1" r:id="rId3"/>
    <p:sldId id="279" r:id="rId4"/>
    <p:sldId id="263" r:id="rId5"/>
    <p:sldId id="264" r:id="rId6"/>
    <p:sldId id="267" r:id="rId7"/>
    <p:sldId id="268" r:id="rId8"/>
    <p:sldId id="269" r:id="rId9"/>
    <p:sldId id="281" r:id="rId10"/>
    <p:sldId id="270" r:id="rId11"/>
    <p:sldId id="272" r:id="rId12"/>
    <p:sldId id="282" r:id="rId13"/>
    <p:sldId id="278" r:id="rId14"/>
    <p:sldId id="273" r:id="rId15"/>
    <p:sldId id="274" r:id="rId16"/>
    <p:sldId id="257" r:id="rId17"/>
    <p:sldId id="258" r:id="rId18"/>
    <p:sldId id="283" r:id="rId19"/>
    <p:sldId id="284" r:id="rId20"/>
    <p:sldId id="285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213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143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17E9-DE76-410A-99C7-000A6D4FB48B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D44D2-973D-4777-99AC-E95B841BF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7EC2F-016A-40B5-ACE8-9EF04BB6855C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396D1-018B-4A1C-BFCF-F17C7375A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0A05A-FA26-4C1F-9BA3-84A1EBDE5935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7C29-D833-4FC2-A576-FE9D5A87C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D66D6-5E5D-41CA-AD15-2A4B8A72579A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5D7B-3C40-4AB8-9DAA-3B157A3E8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31997-DFFC-4A3A-A7A1-A00C5778689D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750D-2383-4DE0-8B83-B3CADDD82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08DC3-6437-459C-9254-C1700946091A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12A9-B29E-49EF-8344-E58D481E5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E404-DCAE-4251-8956-25437D8F7B7C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93BD2-4AFD-4194-AF3A-DE963E114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BB2F-A136-48E0-865B-13A5E664E335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DE397-AF7F-4620-8B1C-32AA7BB18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2D3AD-BA7A-44FC-819A-757DA267D02B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E49E5-982A-4744-A9FD-E12877E93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0FC07-8E8F-49D4-95EF-D9680CDE5FD8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3616-A90E-4AE8-81B3-5CAC00297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59F16-0D2F-48EF-8FCC-8CCBC95174C6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F7FD-39AC-442A-B8CD-41F2DFE37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1D92C4-289E-49C2-979F-2D946796B32F}" type="datetimeFigureOut">
              <a:rPr lang="en-US"/>
              <a:pPr>
                <a:defRPr/>
              </a:pPr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F11E8E-268B-4DE1-A4BE-2B50F51FB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file:///C:\Users\gjh\AppData\Local\Microsoft\Windows\Temporary%20Internet%20Files\Content.Outlook\AppData\Local\Microsoft\Windows\reports\42544\" TargetMode="External"/><Relationship Id="rId18" Type="http://schemas.openxmlformats.org/officeDocument/2006/relationships/hyperlink" Target="file:///C:\Users\gjh\AppData\Local\Microsoft\Windows\Temporary%20Internet%20Files\Content.Outlook\AppData\Local\Microsoft\Windows\reports\42334\" TargetMode="External"/><Relationship Id="rId26" Type="http://schemas.openxmlformats.org/officeDocument/2006/relationships/hyperlink" Target="file:///C:\Users\gjh\AppData\Local\Microsoft\Windows\Temporary%20Internet%20Files\Content.Outlook\AppData\Local\Microsoft\Windows\reports\36946\" TargetMode="External"/><Relationship Id="rId39" Type="http://schemas.openxmlformats.org/officeDocument/2006/relationships/hyperlink" Target="file:///C:\Users\gjh\AppData\AppData\Local\Microsoft\Windows\reports\42148\" TargetMode="External"/><Relationship Id="rId3" Type="http://schemas.openxmlformats.org/officeDocument/2006/relationships/hyperlink" Target="file:///C:\Users\gjh\AppData\Local\Microsoft\Windows\Temporary%20Internet%20Files\Content.Outlook\AppData\Local\Microsoft\Windows\reports\42398\" TargetMode="External"/><Relationship Id="rId21" Type="http://schemas.openxmlformats.org/officeDocument/2006/relationships/hyperlink" Target="file:///C:\Users\gjh\AppData\Local\Microsoft\Windows\Temporary%20Internet%20Files\Content.Outlook\AppData\Local\Microsoft\Windows\reports\41336\" TargetMode="External"/><Relationship Id="rId34" Type="http://schemas.openxmlformats.org/officeDocument/2006/relationships/hyperlink" Target="file:///C:\Users\gjh\AppData\AppData\Local\Microsoft\Windows\reports\42744\" TargetMode="External"/><Relationship Id="rId42" Type="http://schemas.openxmlformats.org/officeDocument/2006/relationships/hyperlink" Target="file:///C:\Users\gjh\AppData\AppData\Local\Microsoft\Windows\reports\36950\" TargetMode="External"/><Relationship Id="rId47" Type="http://schemas.openxmlformats.org/officeDocument/2006/relationships/hyperlink" Target="file:///C:\Users\gjh\AppData\AppData\Local\Microsoft\Windows\reports\36848\" TargetMode="External"/><Relationship Id="rId50" Type="http://schemas.openxmlformats.org/officeDocument/2006/relationships/hyperlink" Target="file:///C:\Users\gjh\AppData\AppData\Local\Microsoft\Windows\reports\37052\" TargetMode="External"/><Relationship Id="rId7" Type="http://schemas.openxmlformats.org/officeDocument/2006/relationships/hyperlink" Target="file:///C:\Users\gjh\AppData\Local\Microsoft\Windows\Temporary%20Internet%20Files\Content.Outlook\AppData\Local\Microsoft\Windows\reports\42516\" TargetMode="External"/><Relationship Id="rId12" Type="http://schemas.openxmlformats.org/officeDocument/2006/relationships/hyperlink" Target="file:///C:\Users\gjh\AppData\Local\Microsoft\Windows\Temporary%20Internet%20Files\Content.Outlook\AppData\Local\Microsoft\Windows\reports\36974\" TargetMode="External"/><Relationship Id="rId17" Type="http://schemas.openxmlformats.org/officeDocument/2006/relationships/hyperlink" Target="file:///C:\Users\gjh\AppData\Local\Microsoft\Windows\Temporary%20Internet%20Files\Content.Outlook\AppData\Local\Microsoft\Windows\reports\36994\" TargetMode="External"/><Relationship Id="rId25" Type="http://schemas.openxmlformats.org/officeDocument/2006/relationships/hyperlink" Target="file:///C:\Users\gjh\AppData\Local\Microsoft\Windows\Temporary%20Internet%20Files\Content.Outlook\AppData\Local\Microsoft\Windows\reports\38822\" TargetMode="External"/><Relationship Id="rId33" Type="http://schemas.openxmlformats.org/officeDocument/2006/relationships/hyperlink" Target="file:///C:\Users\gjh\AppData\AppData\Local\Microsoft\Windows\reports\42596\" TargetMode="External"/><Relationship Id="rId38" Type="http://schemas.openxmlformats.org/officeDocument/2006/relationships/hyperlink" Target="file:///C:\Users\gjh\AppData\AppData\Local\Microsoft\Windows\reports\40708\" TargetMode="External"/><Relationship Id="rId46" Type="http://schemas.openxmlformats.org/officeDocument/2006/relationships/hyperlink" Target="file:///C:\Users\gjh\AppData\AppData\Local\Microsoft\Windows\reports\36940\" TargetMode="External"/><Relationship Id="rId2" Type="http://schemas.openxmlformats.org/officeDocument/2006/relationships/hyperlink" Target="file:///C:\Users\gjh\AppData\Local\Microsoft\Windows\Temporary%20Internet%20Files\Content.Outlook\AppData\Local\Microsoft\Windows\reports\42550\" TargetMode="External"/><Relationship Id="rId16" Type="http://schemas.openxmlformats.org/officeDocument/2006/relationships/hyperlink" Target="file:///C:\Users\gjh\AppData\Local\Microsoft\Windows\Temporary%20Internet%20Files\Content.Outlook\AppData\Local\Microsoft\Windows\reports\37036\" TargetMode="External"/><Relationship Id="rId20" Type="http://schemas.openxmlformats.org/officeDocument/2006/relationships/hyperlink" Target="file:///C:\Users\gjh\AppData\Local\Microsoft\Windows\Temporary%20Internet%20Files\Content.Outlook\AppData\Local\Microsoft\Windows\reports\41334\" TargetMode="External"/><Relationship Id="rId29" Type="http://schemas.openxmlformats.org/officeDocument/2006/relationships/hyperlink" Target="file:///C:\Users\gjh\AppData\Local\Microsoft\Windows\Temporary%20Internet%20Files\Content.Outlook\AppData\Local\Microsoft\Windows\reports\39066\" TargetMode="External"/><Relationship Id="rId41" Type="http://schemas.openxmlformats.org/officeDocument/2006/relationships/hyperlink" Target="file:///C:\Users\gjh\AppData\AppData\Local\Microsoft\Windows\reports\40962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Users\gjh\AppData\Local\Microsoft\Windows\Temporary%20Internet%20Files\Content.Outlook\AppData\Local\Microsoft\Windows\reports\40572\" TargetMode="External"/><Relationship Id="rId11" Type="http://schemas.openxmlformats.org/officeDocument/2006/relationships/hyperlink" Target="file:///C:\Users\gjh\AppData\Local\Microsoft\Windows\Temporary%20Internet%20Files\Content.Outlook\AppData\Local\Microsoft\Windows\reports\36948\" TargetMode="External"/><Relationship Id="rId24" Type="http://schemas.openxmlformats.org/officeDocument/2006/relationships/hyperlink" Target="file:///C:\Users\gjh\AppData\Local\Microsoft\Windows\Temporary%20Internet%20Files\Content.Outlook\AppData\Local\Microsoft\Windows\reports\38604\" TargetMode="External"/><Relationship Id="rId32" Type="http://schemas.openxmlformats.org/officeDocument/2006/relationships/hyperlink" Target="file:///C:\Users\gjh\AppData\AppData\Local\Microsoft\Windows\reports\36966\" TargetMode="External"/><Relationship Id="rId37" Type="http://schemas.openxmlformats.org/officeDocument/2006/relationships/hyperlink" Target="file:///C:\Users\gjh\AppData\AppData\Local\Microsoft\Windows\reports\40088\" TargetMode="External"/><Relationship Id="rId40" Type="http://schemas.openxmlformats.org/officeDocument/2006/relationships/hyperlink" Target="file:///C:\Users\gjh\AppData\AppData\Local\Microsoft\Windows\reports\42442\" TargetMode="External"/><Relationship Id="rId45" Type="http://schemas.openxmlformats.org/officeDocument/2006/relationships/hyperlink" Target="file:///C:\Users\gjh\AppData\AppData\Local\Microsoft\Windows\reports\40146\" TargetMode="External"/><Relationship Id="rId5" Type="http://schemas.openxmlformats.org/officeDocument/2006/relationships/hyperlink" Target="file:///C:\Users\gjh\AppData\Local\Microsoft\Windows\Temporary%20Internet%20Files\Content.Outlook\AppData\Local\Microsoft\Windows\reports\42666\" TargetMode="External"/><Relationship Id="rId15" Type="http://schemas.openxmlformats.org/officeDocument/2006/relationships/hyperlink" Target="file:///C:\Users\gjh\AppData\Local\Microsoft\Windows\Temporary%20Internet%20Files\Content.Outlook\AppData\Local\Microsoft\Windows\reports\37306\" TargetMode="External"/><Relationship Id="rId23" Type="http://schemas.openxmlformats.org/officeDocument/2006/relationships/hyperlink" Target="file:///C:\Users\gjh\AppData\Local\Microsoft\Windows\Temporary%20Internet%20Files\Content.Outlook\AppData\Local\Microsoft\Windows\reports\38576\" TargetMode="External"/><Relationship Id="rId28" Type="http://schemas.openxmlformats.org/officeDocument/2006/relationships/hyperlink" Target="file:///C:\Users\gjh\AppData\Local\Microsoft\Windows\Temporary%20Internet%20Files\Content.Outlook\AppData\Local\Microsoft\Windows\reports\36964\" TargetMode="External"/><Relationship Id="rId36" Type="http://schemas.openxmlformats.org/officeDocument/2006/relationships/hyperlink" Target="file:///C:\Users\gjh\AppData\AppData\Local\Microsoft\Windows\reports\42540\" TargetMode="External"/><Relationship Id="rId49" Type="http://schemas.openxmlformats.org/officeDocument/2006/relationships/hyperlink" Target="file:///C:\Users\gjh\AppData\AppData\Local\Microsoft\Windows\reports\42374\" TargetMode="External"/><Relationship Id="rId10" Type="http://schemas.openxmlformats.org/officeDocument/2006/relationships/hyperlink" Target="file:///C:\Users\gjh\AppData\Local\Microsoft\Windows\Temporary%20Internet%20Files\Content.Outlook\AppData\Local\Microsoft\Windows\reports\42514\" TargetMode="External"/><Relationship Id="rId19" Type="http://schemas.openxmlformats.org/officeDocument/2006/relationships/hyperlink" Target="file:///C:\Users\gjh\AppData\Local\Microsoft\Windows\Temporary%20Internet%20Files\Content.Outlook\AppData\Local\Microsoft\Windows\reports\41802\" TargetMode="External"/><Relationship Id="rId31" Type="http://schemas.openxmlformats.org/officeDocument/2006/relationships/hyperlink" Target="file:///C:\Users\gjh\AppData\Local\Microsoft\Windows\Temporary%20Internet%20Files\Content.Outlook\AppData\Local\Microsoft\Windows\reports\42356\" TargetMode="External"/><Relationship Id="rId44" Type="http://schemas.openxmlformats.org/officeDocument/2006/relationships/hyperlink" Target="file:///C:\Users\gjh\AppData\AppData\Local\Microsoft\Windows\reports\40212\" TargetMode="External"/><Relationship Id="rId4" Type="http://schemas.openxmlformats.org/officeDocument/2006/relationships/hyperlink" Target="file:///C:\Users\gjh\AppData\Local\Microsoft\Windows\Temporary%20Internet%20Files\Content.Outlook\AppData\Local\Microsoft\Windows\reports\37106\" TargetMode="External"/><Relationship Id="rId9" Type="http://schemas.openxmlformats.org/officeDocument/2006/relationships/hyperlink" Target="file:///C:\Users\gjh\AppData\Local\Microsoft\Windows\Temporary%20Internet%20Files\Content.Outlook\AppData\Local\Microsoft\Windows\reports\42518\" TargetMode="External"/><Relationship Id="rId14" Type="http://schemas.openxmlformats.org/officeDocument/2006/relationships/hyperlink" Target="file:///C:\Users\gjh\AppData\Local\Microsoft\Windows\Temporary%20Internet%20Files\Content.Outlook\AppData\Local\Microsoft\Windows\reports\42752\" TargetMode="External"/><Relationship Id="rId22" Type="http://schemas.openxmlformats.org/officeDocument/2006/relationships/hyperlink" Target="file:///C:\Users\gjh\AppData\Local\Microsoft\Windows\Temporary%20Internet%20Files\Content.Outlook\AppData\Local\Microsoft\Windows\reports\41332\" TargetMode="External"/><Relationship Id="rId27" Type="http://schemas.openxmlformats.org/officeDocument/2006/relationships/hyperlink" Target="file:///C:\Users\gjh\AppData\Local\Microsoft\Windows\Temporary%20Internet%20Files\Content.Outlook\AppData\Local\Microsoft\Windows\reports\37292\" TargetMode="External"/><Relationship Id="rId30" Type="http://schemas.openxmlformats.org/officeDocument/2006/relationships/hyperlink" Target="file:///C:\Users\gjh\AppData\Local\Microsoft\Windows\Temporary%20Internet%20Files\Content.Outlook\AppData\Local\Microsoft\Windows\reports\36980\" TargetMode="External"/><Relationship Id="rId35" Type="http://schemas.openxmlformats.org/officeDocument/2006/relationships/hyperlink" Target="file:///C:\Users\gjh\AppData\AppData\Local\Microsoft\Windows\reports\36954\" TargetMode="External"/><Relationship Id="rId43" Type="http://schemas.openxmlformats.org/officeDocument/2006/relationships/hyperlink" Target="file:///C:\Users\gjh\AppData\AppData\Local\Microsoft\Windows\reports\40802\" TargetMode="External"/><Relationship Id="rId48" Type="http://schemas.openxmlformats.org/officeDocument/2006/relationships/hyperlink" Target="file:///C:\Users\gjh\AppData\AppData\Local\Microsoft\Windows\reports\42686\" TargetMode="External"/><Relationship Id="rId8" Type="http://schemas.openxmlformats.org/officeDocument/2006/relationships/hyperlink" Target="file:///C:\Users\gjh\AppData\Local\Microsoft\Windows\Temporary%20Internet%20Files\Content.Outlook\AppData\Local\Microsoft\Windows\reports\42520\" TargetMode="Externa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hyperlink" Target="file:///C:\Users\gjh\AppData\AppData\Local\Microsoft\Windows\reports\40760\" TargetMode="External"/><Relationship Id="rId18" Type="http://schemas.openxmlformats.org/officeDocument/2006/relationships/hyperlink" Target="file:///C:\Users\gjh\AppData\AppData\Local\Microsoft\Windows\reports\40898\" TargetMode="External"/><Relationship Id="rId26" Type="http://schemas.openxmlformats.org/officeDocument/2006/relationships/hyperlink" Target="file:///C:\Users\gjh\AppData\AppData\Local\Microsoft\Windows\reports\37218\" TargetMode="External"/><Relationship Id="rId39" Type="http://schemas.openxmlformats.org/officeDocument/2006/relationships/hyperlink" Target="file:///C:\Users\gjh\AppData\AppData\Local\Microsoft\Windows\reports\37178\" TargetMode="External"/><Relationship Id="rId21" Type="http://schemas.openxmlformats.org/officeDocument/2006/relationships/hyperlink" Target="file:///C:\Users\gjh\AppData\AppData\Local\Microsoft\Windows\reports\40734\" TargetMode="External"/><Relationship Id="rId34" Type="http://schemas.openxmlformats.org/officeDocument/2006/relationships/hyperlink" Target="file:///C:\Users\gjh\AppData\AppData\Local\Microsoft\Windows\reports\42406\" TargetMode="External"/><Relationship Id="rId42" Type="http://schemas.openxmlformats.org/officeDocument/2006/relationships/hyperlink" Target="file:///C:\Users\gjh\AppData\AppData\Local\Microsoft\Windows\reports\37098\" TargetMode="External"/><Relationship Id="rId47" Type="http://schemas.openxmlformats.org/officeDocument/2006/relationships/hyperlink" Target="file:///C:\Users\gjh\AppData\AppData\Local\Microsoft\Windows\reports\42332\" TargetMode="External"/><Relationship Id="rId50" Type="http://schemas.openxmlformats.org/officeDocument/2006/relationships/hyperlink" Target="file:///C:\Users\gjh\AppData\AppData\Local\Microsoft\Windows\reports\36938\" TargetMode="External"/><Relationship Id="rId55" Type="http://schemas.openxmlformats.org/officeDocument/2006/relationships/hyperlink" Target="file:///C:\Users\gjh\AppData\AppData\Local\Microsoft\Windows\reports\38736\" TargetMode="External"/><Relationship Id="rId7" Type="http://schemas.openxmlformats.org/officeDocument/2006/relationships/hyperlink" Target="file:///C:\Users\gjh\AppData\AppData\Local\Microsoft\Windows\reports\42440\" TargetMode="External"/><Relationship Id="rId2" Type="http://schemas.openxmlformats.org/officeDocument/2006/relationships/hyperlink" Target="file:///C:\Users\gjh\AppData\AppData\Local\Microsoft\Windows\reports\42678\" TargetMode="External"/><Relationship Id="rId16" Type="http://schemas.openxmlformats.org/officeDocument/2006/relationships/hyperlink" Target="file:///C:\Users\gjh\AppData\AppData\Local\Microsoft\Windows\reports\36826\" TargetMode="External"/><Relationship Id="rId20" Type="http://schemas.openxmlformats.org/officeDocument/2006/relationships/hyperlink" Target="file:///C:\Users\gjh\AppData\AppData\Local\Microsoft\Windows\reports\38660\" TargetMode="External"/><Relationship Id="rId29" Type="http://schemas.openxmlformats.org/officeDocument/2006/relationships/hyperlink" Target="file:///C:\Users\gjh\AppData\AppData\Local\Microsoft\Windows\reports\40808\" TargetMode="External"/><Relationship Id="rId41" Type="http://schemas.openxmlformats.org/officeDocument/2006/relationships/hyperlink" Target="file:///C:\Users\gjh\AppData\AppData\Local\Microsoft\Windows\reports\42572\" TargetMode="External"/><Relationship Id="rId54" Type="http://schemas.openxmlformats.org/officeDocument/2006/relationships/hyperlink" Target="file:///C:\Users\gjh\AppData\AppData\Local\Microsoft\Windows\reports\38512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Users\gjh\AppData\AppData\Local\Microsoft\Windows\reports\42768\" TargetMode="External"/><Relationship Id="rId11" Type="http://schemas.openxmlformats.org/officeDocument/2006/relationships/hyperlink" Target="file:///C:\Users\gjh\AppData\AppData\Local\Microsoft\Windows\reports\40770\" TargetMode="External"/><Relationship Id="rId24" Type="http://schemas.openxmlformats.org/officeDocument/2006/relationships/hyperlink" Target="file:///C:\Users\gjh\AppData\AppData\Local\Microsoft\Windows\reports\40772\" TargetMode="External"/><Relationship Id="rId32" Type="http://schemas.openxmlformats.org/officeDocument/2006/relationships/hyperlink" Target="file:///C:\Users\gjh\AppData\AppData\Local\Microsoft\Windows\reports\40822\" TargetMode="External"/><Relationship Id="rId37" Type="http://schemas.openxmlformats.org/officeDocument/2006/relationships/hyperlink" Target="file:///C:\Users\gjh\AppData\AppData\Local\Microsoft\Windows\reports\36976\" TargetMode="External"/><Relationship Id="rId40" Type="http://schemas.openxmlformats.org/officeDocument/2006/relationships/hyperlink" Target="file:///C:\Users\gjh\AppData\AppData\Local\Microsoft\Windows\reports\37298\" TargetMode="External"/><Relationship Id="rId45" Type="http://schemas.openxmlformats.org/officeDocument/2006/relationships/hyperlink" Target="file:///C:\Users\gjh\AppData\AppData\Local\Microsoft\Windows\reports\42494\" TargetMode="External"/><Relationship Id="rId53" Type="http://schemas.openxmlformats.org/officeDocument/2006/relationships/hyperlink" Target="file:///C:\Users\gjh\AppData\AppData\Local\Microsoft\Windows\reports\36942\" TargetMode="External"/><Relationship Id="rId58" Type="http://schemas.openxmlformats.org/officeDocument/2006/relationships/hyperlink" Target="file:///C:\Users\gjh\AppData\AppData\Local\Microsoft\Windows\reports\42368\" TargetMode="External"/><Relationship Id="rId5" Type="http://schemas.openxmlformats.org/officeDocument/2006/relationships/hyperlink" Target="file:///C:\Users\gjh\AppData\AppData\Local\Microsoft\Windows\reports\42770\" TargetMode="External"/><Relationship Id="rId15" Type="http://schemas.openxmlformats.org/officeDocument/2006/relationships/hyperlink" Target="file:///C:\Users\gjh\AppData\AppData\Local\Microsoft\Windows\reports\42742\" TargetMode="External"/><Relationship Id="rId23" Type="http://schemas.openxmlformats.org/officeDocument/2006/relationships/hyperlink" Target="file:///C:\Users\gjh\AppData\AppData\Local\Microsoft\Windows\reports\40380\" TargetMode="External"/><Relationship Id="rId28" Type="http://schemas.openxmlformats.org/officeDocument/2006/relationships/hyperlink" Target="file:///C:\Users\gjh\AppData\AppData\Local\Microsoft\Windows\reports\40712\" TargetMode="External"/><Relationship Id="rId36" Type="http://schemas.openxmlformats.org/officeDocument/2006/relationships/hyperlink" Target="file:///C:\Users\gjh\AppData\AppData\Local\Microsoft\Windows\reports\36896\" TargetMode="External"/><Relationship Id="rId49" Type="http://schemas.openxmlformats.org/officeDocument/2006/relationships/hyperlink" Target="file:///C:\Users\gjh\AppData\AppData\Local\Microsoft\Windows\reports\40850\" TargetMode="External"/><Relationship Id="rId57" Type="http://schemas.openxmlformats.org/officeDocument/2006/relationships/hyperlink" Target="file:///C:\Users\gjh\AppData\AppData\Local\Microsoft\Windows\reports\42364\" TargetMode="External"/><Relationship Id="rId61" Type="http://schemas.openxmlformats.org/officeDocument/2006/relationships/hyperlink" Target="file:///C:\Users\gjh\AppData\AppData\Local\Microsoft\Windows\reports\42418\" TargetMode="External"/><Relationship Id="rId10" Type="http://schemas.openxmlformats.org/officeDocument/2006/relationships/hyperlink" Target="file:///C:\Users\gjh\AppData\AppData\Local\Microsoft\Windows\reports\40750\" TargetMode="External"/><Relationship Id="rId19" Type="http://schemas.openxmlformats.org/officeDocument/2006/relationships/hyperlink" Target="file:///C:\Users\gjh\AppData\AppData\Local\Microsoft\Windows\reports\42740\" TargetMode="External"/><Relationship Id="rId31" Type="http://schemas.openxmlformats.org/officeDocument/2006/relationships/hyperlink" Target="file:///C:\Users\gjh\AppData\AppData\Local\Microsoft\Windows\reports\36716\" TargetMode="External"/><Relationship Id="rId44" Type="http://schemas.openxmlformats.org/officeDocument/2006/relationships/hyperlink" Target="file:///C:\Users\gjh\AppData\AppData\Local\Microsoft\Windows\reports\39598\" TargetMode="External"/><Relationship Id="rId52" Type="http://schemas.openxmlformats.org/officeDocument/2006/relationships/hyperlink" Target="file:///C:\Users\gjh\AppData\AppData\Local\Microsoft\Windows\reports\40970\" TargetMode="External"/><Relationship Id="rId60" Type="http://schemas.openxmlformats.org/officeDocument/2006/relationships/hyperlink" Target="file:///C:\Users\gjh\AppData\AppData\Local\Microsoft\Windows\reports\42416\" TargetMode="External"/><Relationship Id="rId4" Type="http://schemas.openxmlformats.org/officeDocument/2006/relationships/hyperlink" Target="file:///C:\Users\gjh\AppData\AppData\Local\Microsoft\Windows\reports\42766\" TargetMode="External"/><Relationship Id="rId9" Type="http://schemas.openxmlformats.org/officeDocument/2006/relationships/hyperlink" Target="file:///C:\Users\gjh\AppData\AppData\Local\Microsoft\Windows\reports\40186\" TargetMode="External"/><Relationship Id="rId14" Type="http://schemas.openxmlformats.org/officeDocument/2006/relationships/hyperlink" Target="file:///C:\Users\gjh\AppData\AppData\Local\Microsoft\Windows\reports\42172\" TargetMode="External"/><Relationship Id="rId22" Type="http://schemas.openxmlformats.org/officeDocument/2006/relationships/hyperlink" Target="file:///C:\Users\gjh\AppData\AppData\Local\Microsoft\Windows\reports\36730\" TargetMode="External"/><Relationship Id="rId27" Type="http://schemas.openxmlformats.org/officeDocument/2006/relationships/hyperlink" Target="file:///C:\Users\gjh\AppData\AppData\Local\Microsoft\Windows\reports\41022\" TargetMode="External"/><Relationship Id="rId30" Type="http://schemas.openxmlformats.org/officeDocument/2006/relationships/hyperlink" Target="file:///C:\Users\gjh\AppData\AppData\Local\Microsoft\Windows\reports\40748\" TargetMode="External"/><Relationship Id="rId35" Type="http://schemas.openxmlformats.org/officeDocument/2006/relationships/hyperlink" Target="file:///C:\Users\gjh\AppData\AppData\Local\Microsoft\Windows\reports\40768\" TargetMode="External"/><Relationship Id="rId43" Type="http://schemas.openxmlformats.org/officeDocument/2006/relationships/hyperlink" Target="file:///C:\Users\gjh\AppData\AppData\Local\Microsoft\Windows\reports\42684\" TargetMode="External"/><Relationship Id="rId48" Type="http://schemas.openxmlformats.org/officeDocument/2006/relationships/hyperlink" Target="file:///C:\Users\gjh\AppData\AppData\Local\Microsoft\Windows\reports\38640\" TargetMode="External"/><Relationship Id="rId56" Type="http://schemas.openxmlformats.org/officeDocument/2006/relationships/hyperlink" Target="file:///C:\Users\gjh\AppData\AppData\Local\Microsoft\Windows\reports\42414\" TargetMode="External"/><Relationship Id="rId8" Type="http://schemas.openxmlformats.org/officeDocument/2006/relationships/hyperlink" Target="file:///C:\Users\gjh\AppData\AppData\Local\Microsoft\Windows\reports\42760\" TargetMode="External"/><Relationship Id="rId51" Type="http://schemas.openxmlformats.org/officeDocument/2006/relationships/hyperlink" Target="file:///C:\Users\gjh\AppData\AppData\Local\Microsoft\Windows\reports\36990\" TargetMode="External"/><Relationship Id="rId3" Type="http://schemas.openxmlformats.org/officeDocument/2006/relationships/hyperlink" Target="file:///C:\Users\gjh\AppData\AppData\Local\Microsoft\Windows\reports\37338\" TargetMode="External"/><Relationship Id="rId12" Type="http://schemas.openxmlformats.org/officeDocument/2006/relationships/hyperlink" Target="file:///C:\Users\gjh\AppData\AppData\Local\Microsoft\Windows\reports\40752\" TargetMode="External"/><Relationship Id="rId17" Type="http://schemas.openxmlformats.org/officeDocument/2006/relationships/hyperlink" Target="file:///C:\Users\gjh\AppData\AppData\Local\Microsoft\Windows\reports\40738\" TargetMode="External"/><Relationship Id="rId25" Type="http://schemas.openxmlformats.org/officeDocument/2006/relationships/hyperlink" Target="file:///C:\Users\gjh\AppData\AppData\Local\Microsoft\Windows\reports\40906\" TargetMode="External"/><Relationship Id="rId33" Type="http://schemas.openxmlformats.org/officeDocument/2006/relationships/hyperlink" Target="file:///C:\Users\gjh\AppData\AppData\Local\Microsoft\Windows\reports\37268\" TargetMode="External"/><Relationship Id="rId38" Type="http://schemas.openxmlformats.org/officeDocument/2006/relationships/hyperlink" Target="file:///C:\Users\gjh\AppData\AppData\Local\Microsoft\Windows\reports\42420\" TargetMode="External"/><Relationship Id="rId46" Type="http://schemas.openxmlformats.org/officeDocument/2006/relationships/hyperlink" Target="file:///C:\Users\gjh\AppData\AppData\Local\Microsoft\Windows\reports\42690\" TargetMode="External"/><Relationship Id="rId59" Type="http://schemas.openxmlformats.org/officeDocument/2006/relationships/hyperlink" Target="file:///C:\Users\gjh\AppData\AppData\Local\Microsoft\Windows\reports\42366\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file:///C:\Users\gjh\AppData\AppData\Local\Microsoft\Windows\reports\42320\" TargetMode="External"/><Relationship Id="rId13" Type="http://schemas.openxmlformats.org/officeDocument/2006/relationships/hyperlink" Target="file:///C:\Users\gjh\AppData\AppData\Local\Microsoft\Windows\reports\42300\" TargetMode="External"/><Relationship Id="rId3" Type="http://schemas.openxmlformats.org/officeDocument/2006/relationships/hyperlink" Target="file:///C:\Users\gjh\AppData\AppData\Local\Microsoft\Windows\reports\42670\" TargetMode="External"/><Relationship Id="rId7" Type="http://schemas.openxmlformats.org/officeDocument/2006/relationships/hyperlink" Target="file:///C:\Users\gjh\AppData\AppData\Local\Microsoft\Windows\reports\42538\" TargetMode="External"/><Relationship Id="rId12" Type="http://schemas.openxmlformats.org/officeDocument/2006/relationships/hyperlink" Target="file:///C:\Users\gjh\AppData\AppData\Local\Microsoft\Windows\reports\36840\" TargetMode="External"/><Relationship Id="rId2" Type="http://schemas.openxmlformats.org/officeDocument/2006/relationships/hyperlink" Target="file:///C:\Users\gjh\AppData\AppData\Local\Microsoft\Windows\reports\36876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Users\gjh\AppData\AppData\Local\Microsoft\Windows\reports\36936\" TargetMode="External"/><Relationship Id="rId11" Type="http://schemas.openxmlformats.org/officeDocument/2006/relationships/hyperlink" Target="file:///C:\Users\gjh\AppData\AppData\Local\Microsoft\Windows\reports\39266\" TargetMode="External"/><Relationship Id="rId5" Type="http://schemas.openxmlformats.org/officeDocument/2006/relationships/hyperlink" Target="file:///C:\Users\gjh\AppData\AppData\Local\Microsoft\Windows\reports\42646\" TargetMode="External"/><Relationship Id="rId10" Type="http://schemas.openxmlformats.org/officeDocument/2006/relationships/hyperlink" Target="file:///C:\Users\gjh\AppData\AppData\Local\Microsoft\Windows\reports\42682\" TargetMode="External"/><Relationship Id="rId4" Type="http://schemas.openxmlformats.org/officeDocument/2006/relationships/hyperlink" Target="file:///C:\Users\gjh\AppData\AppData\Local\Microsoft\Windows\reports\42672\" TargetMode="External"/><Relationship Id="rId9" Type="http://schemas.openxmlformats.org/officeDocument/2006/relationships/hyperlink" Target="file:///C:\Users\gjh\AppData\AppData\Local\Microsoft\Windows\reports\42512\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828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latin typeface="Arial" charset="0"/>
              </a:rPr>
              <a:t>18th Annual Meeting of the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4000" b="1" dirty="0" smtClean="0">
                <a:latin typeface="Arial" charset="0"/>
              </a:rPr>
              <a:t>Rice University Consortium on Processes in Porous Media</a:t>
            </a:r>
            <a:endParaRPr 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267200"/>
            <a:ext cx="6400800" cy="129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Rice University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April 21 2014</a:t>
            </a:r>
            <a:endParaRPr lang="en-US" b="1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latin typeface="Arial" pitchFamily="34" charset="0"/>
              </a:rPr>
              <a:t>Consortium Members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5225"/>
            <a:ext cx="4038600" cy="4525963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latin typeface="Arial" pitchFamily="34" charset="0"/>
              </a:rPr>
              <a:t>Baker - Hughes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CESI Chemical 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Chevron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Conoco Phillips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Core Labs*</a:t>
            </a:r>
          </a:p>
          <a:p>
            <a:pPr eaLnBrk="1" hangingPunct="1"/>
            <a:r>
              <a:rPr lang="en-US" sz="2000" b="1" dirty="0" err="1" smtClean="0">
                <a:latin typeface="Arial" pitchFamily="34" charset="0"/>
              </a:rPr>
              <a:t>Denbury</a:t>
            </a:r>
            <a:r>
              <a:rPr lang="en-US" sz="2000" b="1" dirty="0" smtClean="0">
                <a:latin typeface="Arial" pitchFamily="34" charset="0"/>
              </a:rPr>
              <a:t> Resources</a:t>
            </a:r>
          </a:p>
          <a:p>
            <a:pPr eaLnBrk="1" hangingPunct="1"/>
            <a:r>
              <a:rPr lang="en-US" sz="2000" b="1" dirty="0" err="1" smtClean="0">
                <a:solidFill>
                  <a:srgbClr val="FF0000"/>
                </a:solidFill>
                <a:latin typeface="Arial" pitchFamily="34" charset="0"/>
              </a:rPr>
              <a:t>Ecopetrol</a:t>
            </a:r>
            <a:endParaRPr lang="en-US" sz="20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Exxon Mobil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Halliburton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Huntsman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Kinder Morgan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Korean National Oil Co.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Kuwait Oil Company</a:t>
            </a:r>
          </a:p>
          <a:p>
            <a:pPr eaLnBrk="1" hangingPunct="1">
              <a:buFont typeface="Arial" pitchFamily="34" charset="0"/>
              <a:buNone/>
            </a:pPr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78383"/>
            <a:ext cx="3810000" cy="4572000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  <a:latin typeface="Arial" pitchFamily="34" charset="0"/>
              </a:rPr>
              <a:t>Lubrizol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Marathon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Oil </a:t>
            </a:r>
            <a:r>
              <a:rPr lang="en-US" sz="4200" b="1" dirty="0" err="1" smtClean="0">
                <a:latin typeface="Arial" charset="0"/>
              </a:rPr>
              <a:t>Chem</a:t>
            </a:r>
            <a:r>
              <a:rPr lang="en-US" sz="4200" b="1" dirty="0" smtClean="0">
                <a:latin typeface="Arial" charset="0"/>
              </a:rPr>
              <a:t>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Oxy Petroleum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PETRONAS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PTS*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err="1" smtClean="0">
                <a:latin typeface="Arial" charset="0"/>
              </a:rPr>
              <a:t>Repsol</a:t>
            </a:r>
            <a:endParaRPr lang="en-US" sz="4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Solvay </a:t>
            </a:r>
            <a:r>
              <a:rPr lang="en-US" sz="4200" b="1" dirty="0" err="1" smtClean="0">
                <a:latin typeface="Arial" charset="0"/>
              </a:rPr>
              <a:t>Rhodia</a:t>
            </a:r>
            <a:endParaRPr lang="en-US" sz="4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Schlumberger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Shell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SINOPEC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Saudi </a:t>
            </a:r>
            <a:r>
              <a:rPr lang="en-US" sz="4200" b="1" dirty="0" smtClean="0">
                <a:latin typeface="Arial" charset="0"/>
              </a:rPr>
              <a:t>Aramco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SNF</a:t>
            </a:r>
            <a:endParaRPr lang="en-US" sz="4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TIORCO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Total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dirty="0" smtClean="0"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38200" y="64008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* </a:t>
            </a:r>
            <a:r>
              <a:rPr lang="en-US"/>
              <a:t>In-kind contributions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Faculty &amp; Collaborators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6313" y="1295399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George J. Hirasaki</a:t>
            </a:r>
          </a:p>
          <a:p>
            <a:pPr>
              <a:buFontTx/>
              <a:buChar char="•"/>
            </a:pPr>
            <a:r>
              <a:rPr lang="en-US" b="1" dirty="0" smtClean="0"/>
              <a:t>Clarence A. Miller</a:t>
            </a:r>
          </a:p>
          <a:p>
            <a:pPr>
              <a:buFontTx/>
              <a:buChar char="•"/>
            </a:pPr>
            <a:r>
              <a:rPr lang="en-US" b="1" dirty="0" smtClean="0"/>
              <a:t>Walter G. Chapman</a:t>
            </a:r>
          </a:p>
          <a:p>
            <a:pPr>
              <a:buFontTx/>
              <a:buChar char="•"/>
            </a:pPr>
            <a:r>
              <a:rPr lang="en-US" b="1" dirty="0" smtClean="0"/>
              <a:t>Ken Cox</a:t>
            </a:r>
          </a:p>
          <a:p>
            <a:pPr>
              <a:buFontTx/>
              <a:buChar char="•"/>
            </a:pPr>
            <a:r>
              <a:rPr lang="en-US" b="1" dirty="0" smtClean="0"/>
              <a:t>Lisa Biswal</a:t>
            </a:r>
          </a:p>
          <a:p>
            <a:pPr>
              <a:buFontTx/>
              <a:buChar char="•"/>
            </a:pPr>
            <a:r>
              <a:rPr lang="en-US" b="1" dirty="0" smtClean="0"/>
              <a:t>Michael S. Wong</a:t>
            </a:r>
          </a:p>
          <a:p>
            <a:pPr>
              <a:buFontTx/>
              <a:buChar char="•"/>
            </a:pPr>
            <a:r>
              <a:rPr lang="en-US" b="1" dirty="0" smtClean="0"/>
              <a:t>Rafael </a:t>
            </a:r>
            <a:r>
              <a:rPr lang="en-US" b="1" dirty="0" err="1" smtClean="0"/>
              <a:t>Verduzco</a:t>
            </a:r>
            <a:endParaRPr lang="en-US" b="1" dirty="0" smtClean="0"/>
          </a:p>
          <a:p>
            <a:pPr>
              <a:buFontTx/>
              <a:buChar char="•"/>
            </a:pPr>
            <a:r>
              <a:rPr lang="en-US" b="1" dirty="0">
                <a:solidFill>
                  <a:srgbClr val="FF0000"/>
                </a:solidFill>
              </a:rPr>
              <a:t>Francisco Vargas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en-US" b="1" dirty="0" smtClean="0"/>
              <a:t>Scott Wellington</a:t>
            </a:r>
          </a:p>
          <a:p>
            <a:pPr>
              <a:buFontTx/>
              <a:buChar char="•"/>
            </a:pPr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</a:p>
          <a:p>
            <a:pPr>
              <a:buFontTx/>
              <a:buChar char="•"/>
            </a:pPr>
            <a:r>
              <a:rPr lang="en-US" b="1" dirty="0" smtClean="0"/>
              <a:t>Jim Tour (Chemistry)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3723" y="1295400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Keith Johnston (UT)</a:t>
            </a:r>
          </a:p>
          <a:p>
            <a:pPr>
              <a:buFontTx/>
              <a:buChar char="•"/>
            </a:pPr>
            <a:r>
              <a:rPr lang="en-US" b="1" dirty="0" smtClean="0"/>
              <a:t>Quoc Nguyen (UT)</a:t>
            </a:r>
          </a:p>
          <a:p>
            <a:r>
              <a:rPr lang="en-US" b="1" dirty="0" smtClean="0"/>
              <a:t>Arne Graue (U. Bergen)</a:t>
            </a:r>
          </a:p>
          <a:p>
            <a:r>
              <a:rPr lang="en-US" b="1" dirty="0"/>
              <a:t>Rouhi Farajzadeh </a:t>
            </a:r>
            <a:r>
              <a:rPr lang="en-US" b="1" dirty="0" smtClean="0"/>
              <a:t> (TU Delft, Shell)</a:t>
            </a:r>
          </a:p>
          <a:p>
            <a:r>
              <a:rPr lang="en-US" b="1" dirty="0"/>
              <a:t>Ahmed </a:t>
            </a:r>
            <a:r>
              <a:rPr lang="en-US" b="1" dirty="0" smtClean="0"/>
              <a:t>Abdala (PI)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Ali Al </a:t>
            </a:r>
            <a:r>
              <a:rPr lang="en-US" b="1" dirty="0" err="1" smtClean="0">
                <a:solidFill>
                  <a:srgbClr val="FF0000"/>
                </a:solidFill>
              </a:rPr>
              <a:t>Sumati</a:t>
            </a:r>
            <a:r>
              <a:rPr lang="en-US" b="1" dirty="0" smtClean="0">
                <a:solidFill>
                  <a:srgbClr val="FF0000"/>
                </a:solidFill>
              </a:rPr>
              <a:t> (PI)</a:t>
            </a:r>
          </a:p>
          <a:p>
            <a:r>
              <a:rPr lang="en-US" b="1" dirty="0">
                <a:solidFill>
                  <a:srgbClr val="FF0000"/>
                </a:solidFill>
              </a:rPr>
              <a:t>Maghsood </a:t>
            </a:r>
            <a:r>
              <a:rPr lang="en-US" b="1" dirty="0" smtClean="0">
                <a:solidFill>
                  <a:srgbClr val="FF0000"/>
                </a:solidFill>
              </a:rPr>
              <a:t>Abbaszadeh (IPS)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 pitchFamily="34" charset="0"/>
              </a:rPr>
              <a:t>Staff, Visiting Scientist, &amp; Post-Doc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</a:rPr>
              <a:t>Maura Puerto (retired Exxon)</a:t>
            </a:r>
          </a:p>
          <a:p>
            <a:r>
              <a:rPr lang="en-US" b="1" dirty="0" smtClean="0">
                <a:latin typeface="Arial" pitchFamily="34" charset="0"/>
              </a:rPr>
              <a:t>Jose Lopez (PhD, Rice)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Angelica Garcia (B.Sc</a:t>
            </a:r>
            <a:r>
              <a:rPr lang="en-US" b="1" smtClean="0">
                <a:solidFill>
                  <a:srgbClr val="FF0000"/>
                </a:solidFill>
                <a:latin typeface="Arial" pitchFamily="34" charset="0"/>
              </a:rPr>
              <a:t>., M.Sc., UANL)</a:t>
            </a:r>
            <a:endParaRPr lang="en-US" b="1" dirty="0" smtClean="0">
              <a:solidFill>
                <a:srgbClr val="FF0000"/>
              </a:solidFill>
              <a:latin typeface="Arial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Zhen Wang (PhD, </a:t>
            </a:r>
            <a:r>
              <a:rPr lang="en-US" b="1" dirty="0" smtClean="0">
                <a:solidFill>
                  <a:srgbClr val="FF0000"/>
                </a:solidFill>
              </a:rPr>
              <a:t>Zhejiang University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b="1" dirty="0" smtClean="0">
              <a:solidFill>
                <a:srgbClr val="FF0000"/>
              </a:solidFill>
              <a:latin typeface="Arial" pitchFamily="34" charset="0"/>
            </a:endParaRPr>
          </a:p>
          <a:p>
            <a:endParaRPr lang="en-US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Current Ph.D. Students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5800" y="990600"/>
            <a:ext cx="7620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Charles Conn (defended)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Leyu Cui (defended)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Aparna Raju Sagi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Hadi ShamsiJazeyi</a:t>
            </a:r>
            <a:endParaRPr lang="en-US" sz="20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Aarthi </a:t>
            </a:r>
            <a:r>
              <a:rPr lang="en-US" sz="2000" b="1" dirty="0" smtClean="0"/>
              <a:t>Muthuswamy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Yongchao Zeng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err="1" smtClean="0"/>
              <a:t>Luqing</a:t>
            </a:r>
            <a:r>
              <a:rPr lang="en-US" sz="2000" b="1" dirty="0" smtClean="0"/>
              <a:t> Qi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Leo Wang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Yu-</a:t>
            </a:r>
            <a:r>
              <a:rPr lang="en-US" sz="2000" b="1" dirty="0" err="1"/>
              <a:t>Jiun</a:t>
            </a:r>
            <a:r>
              <a:rPr lang="en-US" sz="2000" b="1" dirty="0"/>
              <a:t> (Nate) </a:t>
            </a:r>
            <a:r>
              <a:rPr lang="en-US" sz="2000" b="1" dirty="0" smtClean="0"/>
              <a:t>Lin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Ding Li (visiting, China University of Petroleum)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Gedeng (Gordon) Ruan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err="1" smtClean="0">
                <a:solidFill>
                  <a:srgbClr val="FF0000"/>
                </a:solidFill>
              </a:rPr>
              <a:t>Pengfei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(Patrick) </a:t>
            </a:r>
            <a:r>
              <a:rPr lang="en-US" sz="2000" b="1" dirty="0" smtClean="0">
                <a:solidFill>
                  <a:srgbClr val="FF0000"/>
                </a:solidFill>
              </a:rPr>
              <a:t>Dong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Guoqing (Michael) </a:t>
            </a:r>
            <a:r>
              <a:rPr lang="en-US" sz="2000" b="1" dirty="0" smtClean="0">
                <a:solidFill>
                  <a:srgbClr val="FF0000"/>
                </a:solidFill>
              </a:rPr>
              <a:t>Jian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Daniel </a:t>
            </a:r>
            <a:r>
              <a:rPr lang="en-US" sz="2000" b="1" dirty="0" smtClean="0">
                <a:solidFill>
                  <a:srgbClr val="FF0000"/>
                </a:solidFill>
              </a:rPr>
              <a:t>Vecchiolla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Jason Mann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pitchFamily="34" charset="0"/>
              </a:rPr>
              <a:t>Undergraduate Students</a:t>
            </a:r>
            <a:endParaRPr lang="en-US" smtClean="0"/>
          </a:p>
        </p:txBody>
      </p:sp>
      <p:sp>
        <p:nvSpPr>
          <p:cNvPr id="7171" name="Content Placeholder 2"/>
          <p:cNvSpPr>
            <a:spLocks noGrp="1"/>
          </p:cNvSpPr>
          <p:nvPr>
            <p:ph sz="half" idx="1"/>
          </p:nvPr>
        </p:nvSpPr>
        <p:spPr>
          <a:xfrm>
            <a:off x="463062" y="1295400"/>
            <a:ext cx="4038600" cy="4525963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Chang Da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Paige Horton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Maggie Jerome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Hye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Kim</a:t>
            </a:r>
          </a:p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Dongheon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Lee</a:t>
            </a:r>
          </a:p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Sha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Tung Nguyen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Aaron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Roudina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Chang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Tian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Austin Woo</a:t>
            </a:r>
          </a:p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Shaoyu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Zhu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Lisa Chiba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3500"/>
            <a:ext cx="4038600" cy="4525963"/>
          </a:xfrm>
        </p:spPr>
        <p:txBody>
          <a:bodyPr/>
          <a:lstStyle/>
          <a:p>
            <a:r>
              <a:rPr lang="en-US" b="1" dirty="0" smtClean="0"/>
              <a:t>Alina Datta-Gupta</a:t>
            </a:r>
          </a:p>
          <a:p>
            <a:r>
              <a:rPr lang="en-US" b="1" dirty="0" smtClean="0"/>
              <a:t>Sun </a:t>
            </a:r>
            <a:r>
              <a:rPr lang="en-US" b="1" dirty="0" err="1" smtClean="0"/>
              <a:t>Ji</a:t>
            </a:r>
            <a:endParaRPr lang="en-US" b="1" dirty="0" smtClean="0"/>
          </a:p>
          <a:p>
            <a:r>
              <a:rPr lang="en-US" b="1" dirty="0" err="1" smtClean="0"/>
              <a:t>Yichen</a:t>
            </a:r>
            <a:r>
              <a:rPr lang="en-US" b="1" dirty="0" smtClean="0"/>
              <a:t> Liu</a:t>
            </a:r>
          </a:p>
          <a:p>
            <a:r>
              <a:rPr lang="en-US" b="1" dirty="0" smtClean="0"/>
              <a:t>Michael </a:t>
            </a:r>
            <a:r>
              <a:rPr lang="en-US" b="1" dirty="0" err="1" smtClean="0"/>
              <a:t>Mardock</a:t>
            </a:r>
            <a:endParaRPr lang="en-US" b="1" dirty="0" smtClean="0"/>
          </a:p>
          <a:p>
            <a:r>
              <a:rPr lang="en-US" b="1" dirty="0" smtClean="0"/>
              <a:t>Dan Su</a:t>
            </a:r>
          </a:p>
          <a:p>
            <a:r>
              <a:rPr lang="en-US" b="1" dirty="0" smtClean="0"/>
              <a:t>Yu Su</a:t>
            </a:r>
          </a:p>
          <a:p>
            <a:r>
              <a:rPr lang="en-US" b="1" dirty="0" smtClean="0"/>
              <a:t>Naina Noorani</a:t>
            </a:r>
          </a:p>
          <a:p>
            <a:r>
              <a:rPr lang="en-US" b="1" dirty="0" smtClean="0"/>
              <a:t>Ramsey Padilla</a:t>
            </a:r>
          </a:p>
          <a:p>
            <a:r>
              <a:rPr lang="en-US" b="1" dirty="0" smtClean="0"/>
              <a:t>Jeffrey Joyce</a:t>
            </a:r>
          </a:p>
          <a:p>
            <a:r>
              <a:rPr lang="en-US" b="1" dirty="0" smtClean="0"/>
              <a:t>Jesus Duran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Ph. D. graduates in oil &amp; gas industry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38200" y="914400"/>
            <a:ext cx="7543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Robert </a:t>
            </a:r>
            <a:r>
              <a:rPr lang="en-US" sz="2000" b="1" dirty="0" err="1"/>
              <a:t>Szafranski</a:t>
            </a:r>
            <a:r>
              <a:rPr lang="en-US" sz="2000" b="1" dirty="0"/>
              <a:t> (1997), Exxon-Mobil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err="1"/>
              <a:t>Sho</a:t>
            </a:r>
            <a:r>
              <a:rPr lang="en-US" sz="2000" b="1" dirty="0"/>
              <a:t>-Wei Lo (1999), </a:t>
            </a:r>
            <a:r>
              <a:rPr lang="en-US" sz="2000" b="1" dirty="0" smtClean="0"/>
              <a:t>BHP Billiton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Dicksen Tanzil (2001), BRIDGES to Sustainability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Gigi Qian Zhang (2001) Baker Hughes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David Ting (2003),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Alejandro Pena (2003), Schlumberger</a:t>
            </a:r>
            <a:r>
              <a:rPr lang="en-US" sz="2000" b="1" dirty="0" smtClean="0"/>
              <a:t>, Sugarland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Jason Chen (2005), Marathon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Leslie Zhang (2005), </a:t>
            </a:r>
            <a:r>
              <a:rPr lang="en-US" sz="2000" b="1" dirty="0" smtClean="0"/>
              <a:t>Schlumberger, Houston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Mark Flaum (2006 ), Schlumberger - Sugarland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smtClean="0"/>
              <a:t>Wei </a:t>
            </a:r>
            <a:r>
              <a:rPr lang="en-US" sz="2000" b="1" dirty="0"/>
              <a:t>Yan (2006), </a:t>
            </a:r>
            <a:r>
              <a:rPr lang="en-US" sz="2000" b="1" dirty="0" err="1"/>
              <a:t>Bectel</a:t>
            </a:r>
            <a:r>
              <a:rPr lang="en-US" sz="2000" b="1" dirty="0"/>
              <a:t>, IPS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Vivek Anand (2007), Schlumberger - Sugarland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</a:rPr>
              <a:t>Ph. D. graduates in oil &amp; gas industry (cont.)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en-US" sz="2400" b="1" dirty="0" err="1" smtClean="0">
                <a:latin typeface="Arial" pitchFamily="34" charset="0"/>
              </a:rPr>
              <a:t>Shunhua</a:t>
            </a:r>
            <a:r>
              <a:rPr lang="en-US" sz="2400" b="1" dirty="0" smtClean="0">
                <a:latin typeface="Arial" pitchFamily="34" charset="0"/>
              </a:rPr>
              <a:t> Liu (2008), Oxy</a:t>
            </a:r>
          </a:p>
          <a:p>
            <a:r>
              <a:rPr lang="en-US" sz="2400" b="1" dirty="0" smtClean="0">
                <a:latin typeface="Arial" pitchFamily="34" charset="0"/>
              </a:rPr>
              <a:t>Gaurav Bhatnagar (2008), Shell</a:t>
            </a:r>
          </a:p>
          <a:p>
            <a:r>
              <a:rPr lang="en-US" sz="2400" b="1" dirty="0" smtClean="0">
                <a:latin typeface="Arial" pitchFamily="34" charset="0"/>
              </a:rPr>
              <a:t>Doris Gonzalez (2008), BP</a:t>
            </a:r>
          </a:p>
          <a:p>
            <a:r>
              <a:rPr lang="en-US" sz="2400" b="1" dirty="0" smtClean="0">
                <a:latin typeface="Arial" pitchFamily="34" charset="0"/>
              </a:rPr>
              <a:t>Clint </a:t>
            </a:r>
            <a:r>
              <a:rPr lang="en-US" sz="2400" b="1" dirty="0" err="1" smtClean="0">
                <a:latin typeface="Arial" pitchFamily="34" charset="0"/>
              </a:rPr>
              <a:t>Aichele</a:t>
            </a:r>
            <a:r>
              <a:rPr lang="en-US" sz="2400" b="1" dirty="0" smtClean="0">
                <a:latin typeface="Arial" pitchFamily="34" charset="0"/>
              </a:rPr>
              <a:t> (2009), Oklahoma State University</a:t>
            </a:r>
          </a:p>
          <a:p>
            <a:r>
              <a:rPr lang="en-US" sz="2400" b="1" dirty="0" smtClean="0">
                <a:latin typeface="Arial" pitchFamily="34" charset="0"/>
              </a:rPr>
              <a:t>Tianmin Jiang (2009), Schlumberger</a:t>
            </a:r>
          </a:p>
          <a:p>
            <a:r>
              <a:rPr lang="en-US" sz="2400" b="1" dirty="0" smtClean="0">
                <a:latin typeface="Arial" pitchFamily="34" charset="0"/>
              </a:rPr>
              <a:t>Francisco </a:t>
            </a:r>
            <a:r>
              <a:rPr lang="en-US" sz="2400" b="1" dirty="0" err="1" smtClean="0">
                <a:latin typeface="Arial" pitchFamily="34" charset="0"/>
              </a:rPr>
              <a:t>Vagas</a:t>
            </a:r>
            <a:r>
              <a:rPr lang="en-US" sz="2400" b="1" dirty="0" smtClean="0">
                <a:latin typeface="Arial" pitchFamily="34" charset="0"/>
              </a:rPr>
              <a:t> (2009), Rice University</a:t>
            </a:r>
          </a:p>
          <a:p>
            <a:r>
              <a:rPr lang="en-US" sz="2400" b="1" dirty="0" smtClean="0">
                <a:latin typeface="Arial" pitchFamily="34" charset="0"/>
              </a:rPr>
              <a:t>Arjun Kurup (2009), Schlumberger </a:t>
            </a:r>
          </a:p>
          <a:p>
            <a:r>
              <a:rPr lang="en-US" sz="2400" b="1" dirty="0" smtClean="0">
                <a:latin typeface="Arial" pitchFamily="34" charset="0"/>
              </a:rPr>
              <a:t>Robert Li (2011), Shell</a:t>
            </a:r>
          </a:p>
          <a:p>
            <a:r>
              <a:rPr lang="en-US" sz="2400" b="1" dirty="0" smtClean="0">
                <a:latin typeface="Arial" pitchFamily="34" charset="0"/>
              </a:rPr>
              <a:t>Elton Yang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Michael Rauschhuber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Sayantan Chatterjee (2012), Shell 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Neeraj</a:t>
            </a:r>
            <a:r>
              <a:rPr lang="en-US" sz="2400" b="1" dirty="0"/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Rohilla (2012), TIORCO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b="1" dirty="0" smtClean="0"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z="24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atin typeface="Arial" pitchFamily="34" charset="0"/>
              </a:rPr>
              <a:t>Ph. D. graduates in oil &amp; gas industry (cont.)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Kun Ma (2013) Total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Sumedh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Warudkar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(2013) Shell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Sai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Panuganti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(2013) BP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Charles Conn (summer, 2014) Shell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Processes in Porous Media Consortium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Arial" charset="0"/>
              </a:rPr>
              <a:t>Focus Areas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NMR well logging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Wettability alteration &amp; low IFT EOR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Foam mobility control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Emulsion separation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err="1" smtClean="0">
                <a:latin typeface="Arial" charset="0"/>
              </a:rPr>
              <a:t>Asphaltene</a:t>
            </a:r>
            <a:r>
              <a:rPr lang="en-US" sz="1800" b="1" dirty="0" smtClean="0">
                <a:latin typeface="Arial" charset="0"/>
              </a:rPr>
              <a:t> deposition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Gas hydrate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Arial" charset="0"/>
              </a:rPr>
              <a:t>Core competency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Formation evaluation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Enhanced oil recovery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Flow assurance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Arial" charset="0"/>
              </a:rPr>
              <a:t>Products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Graduates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Theses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Preprints for publications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dirty="0" smtClean="0">
                <a:latin typeface="Arial" charset="0"/>
              </a:rPr>
              <a:t>Computer code (upon request)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18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sz="3600" b="1" dirty="0" smtClean="0"/>
              <a:t>Department of Energy</a:t>
            </a:r>
            <a:endParaRPr lang="en-US" sz="3600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2800" b="1" dirty="0" smtClean="0"/>
              <a:t>Novel CO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 Foam Concepts and Injection Schemes for Improving CO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 Sweep Efficiency in Sandstone and Carbonate Hydrocarbon Formations (2010-2014)</a:t>
            </a:r>
          </a:p>
          <a:p>
            <a:r>
              <a:rPr lang="en-US" sz="2800" b="1" dirty="0" smtClean="0"/>
              <a:t>Quoc Nguyen, UT</a:t>
            </a:r>
          </a:p>
          <a:p>
            <a:r>
              <a:rPr lang="en-US" sz="2800" b="1" dirty="0" smtClean="0"/>
              <a:t>Keith Johnston, UT</a:t>
            </a:r>
          </a:p>
          <a:p>
            <a:r>
              <a:rPr lang="en-US" sz="2800" b="1" dirty="0" smtClean="0"/>
              <a:t>Arne Graue, U. Bergen</a:t>
            </a:r>
          </a:p>
          <a:p>
            <a:r>
              <a:rPr lang="en-US" sz="2800" b="1" dirty="0" smtClean="0"/>
              <a:t>George Hirasaki, Rice</a:t>
            </a:r>
          </a:p>
          <a:p>
            <a:r>
              <a:rPr lang="en-US" sz="2800" b="1" dirty="0" smtClean="0"/>
              <a:t>Lisa Biswal, Rice</a:t>
            </a:r>
          </a:p>
          <a:p>
            <a:r>
              <a:rPr lang="en-US" sz="2800" b="1" dirty="0" smtClean="0"/>
              <a:t>Cost-share with Consortium</a:t>
            </a:r>
          </a:p>
          <a:p>
            <a:r>
              <a:rPr lang="en-US" sz="2800" b="1" dirty="0" smtClean="0"/>
              <a:t>Preparing pilot in East Seminole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Department of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South Louisiana Enhanced Oil Recovery/ Sequestration Demonstration Project 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Blackhorse Energy, LLC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</a:p>
          <a:p>
            <a:pPr lvl="1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Scott Wellington</a:t>
            </a:r>
          </a:p>
          <a:p>
            <a:pPr lvl="1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George Hirasaki</a:t>
            </a:r>
          </a:p>
          <a:p>
            <a:pPr lvl="1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Lisa Biswal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Student/Staff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Guoqing (Michael) Jian</a:t>
            </a:r>
          </a:p>
          <a:p>
            <a:pPr lvl="1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Maura Puerto</a:t>
            </a:r>
          </a:p>
          <a:p>
            <a:pPr marL="457200" lvl="1" indent="0">
              <a:buNone/>
            </a:pP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5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Department of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Post-Combustion Carbon Dioxide Capture</a:t>
            </a:r>
          </a:p>
          <a:p>
            <a:r>
              <a:rPr lang="en-US" b="1" dirty="0" smtClean="0"/>
              <a:t>2011-2014 </a:t>
            </a:r>
          </a:p>
          <a:p>
            <a:r>
              <a:rPr lang="en-US" b="1" dirty="0" smtClean="0"/>
              <a:t>Faculty</a:t>
            </a:r>
          </a:p>
          <a:p>
            <a:pPr lvl="1"/>
            <a:r>
              <a:rPr lang="en-US" b="1" dirty="0" smtClean="0"/>
              <a:t>Michael S. Wong</a:t>
            </a:r>
          </a:p>
          <a:p>
            <a:pPr lvl="1"/>
            <a:r>
              <a:rPr lang="en-US" b="1" dirty="0"/>
              <a:t>George </a:t>
            </a:r>
            <a:r>
              <a:rPr lang="en-US" b="1" dirty="0" err="1"/>
              <a:t>J.Hirasaki</a:t>
            </a:r>
            <a:endParaRPr lang="en-US" b="1" dirty="0"/>
          </a:p>
          <a:p>
            <a:pPr lvl="1"/>
            <a:r>
              <a:rPr lang="en-US" b="1" dirty="0" smtClean="0"/>
              <a:t>Ken R. Cox</a:t>
            </a:r>
          </a:p>
          <a:p>
            <a:pPr lvl="1"/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  <a:endParaRPr lang="en-US" dirty="0" smtClean="0"/>
          </a:p>
          <a:p>
            <a:r>
              <a:rPr lang="en-US" b="1" dirty="0" smtClean="0"/>
              <a:t>PhD and Post-doc</a:t>
            </a:r>
          </a:p>
          <a:p>
            <a:pPr lvl="1"/>
            <a:r>
              <a:rPr lang="en-US" b="1" dirty="0" smtClean="0"/>
              <a:t>Zhen Wang (Post-Doc)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 sz="3600" b="1" smtClean="0">
                <a:latin typeface="Arial" pitchFamily="34" charset="0"/>
              </a:rPr>
              <a:t>Proprietary Research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1148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National Oil Company – EOR </a:t>
            </a:r>
          </a:p>
          <a:p>
            <a:r>
              <a:rPr lang="en-US" sz="2400" b="1" dirty="0" smtClean="0">
                <a:latin typeface="Arial" pitchFamily="34" charset="0"/>
              </a:rPr>
              <a:t>ADNOC – CO</a:t>
            </a:r>
            <a:r>
              <a:rPr lang="en-US" sz="2400" b="1" baseline="-25000" dirty="0" smtClean="0">
                <a:latin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</a:rPr>
              <a:t> Foam, Low IFT, &amp; Asphaltene, with UT &amp; PI </a:t>
            </a:r>
          </a:p>
          <a:p>
            <a:r>
              <a:rPr lang="en-US" sz="2400" b="1" dirty="0" smtClean="0">
                <a:latin typeface="Arial" pitchFamily="34" charset="0"/>
              </a:rPr>
              <a:t>IOC – Surfactant Formulations</a:t>
            </a:r>
          </a:p>
          <a:p>
            <a:r>
              <a:rPr lang="en-US" sz="2400" b="1" dirty="0" smtClean="0">
                <a:latin typeface="Arial" pitchFamily="34" charset="0"/>
              </a:rPr>
              <a:t>IOCs – Hydrocarbon gas (WAG) mobility control</a:t>
            </a:r>
          </a:p>
          <a:p>
            <a:r>
              <a:rPr lang="en-US" sz="2400" b="1" dirty="0" smtClean="0">
                <a:latin typeface="Arial" pitchFamily="34" charset="0"/>
              </a:rPr>
              <a:t>AEC – Nanoparticles for low IFT</a:t>
            </a:r>
          </a:p>
          <a:p>
            <a:endParaRPr lang="en-US" sz="2400" b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Manuscripts on: </a:t>
            </a:r>
            <a:r>
              <a:rPr lang="en-US" sz="1400" b="1" dirty="0" smtClean="0">
                <a:latin typeface="Arial" pitchFamily="34" charset="0"/>
              </a:rPr>
              <a:t>Website:  http://www.owlnet.rice.edu/~gjh/Consortium/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867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Adsorption of a Cationic Surfactant on Carbonate Minerals, by Leyu Cui (Download)</a:t>
            </a:r>
          </a:p>
          <a:p>
            <a:pPr>
              <a:spcBef>
                <a:spcPct val="50000"/>
              </a:spcBef>
            </a:pP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Behavior in Crude Oil Systems, PhD thesis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err="1">
                <a:latin typeface="Arial" pitchFamily="34" charset="0"/>
                <a:cs typeface="Arial" pitchFamily="34" charset="0"/>
              </a:rPr>
              <a:t>Polydisperse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behavior of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asphaltenes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during precipitation, by Mohammad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Tavakkoli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Property Scaling Relations for Nonpolar Hydrocarbons,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(Download) </a:t>
            </a: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SAFT model for upstream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applications,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PC-SAFT Characterization of Crude Oils and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Panuganti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Tar Mat from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Asphaltene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Compositional Grading, by Sai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Ravindra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Panuganti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Carbon Capture, High Pressure Stripper, by Sumedh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Warudkar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Carbon Capture, Low Pressure Stripper, by Sumedh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Warudkar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  <a:cs typeface="Arial" pitchFamily="34" charset="0"/>
              </a:rPr>
              <a:t>Sacrificial Agent for Surfactant Adsorption, by Hadi Shams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Jazaya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, et al. (Download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Surfactant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Flooding Low Salinity, Fractured Carbonate Reservoir, by Aparna Raju Sagi, et al.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Estimation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of Foam Parameters, Part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2,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by Kun Ma, et al.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Simulation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of Foam Flow: Dry-Out Effect, by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Kum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err="1">
                <a:latin typeface="Arial" pitchFamily="34" charset="0"/>
                <a:cs typeface="Arial" pitchFamily="34" charset="0"/>
              </a:rPr>
              <a:t>Ma,et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al.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Determination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of Anhydrite in Reservoirs for EOR by Jose Lopez, et al. </a:t>
            </a: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Agenda</a:t>
            </a:r>
            <a:endParaRPr lang="en-US" sz="2800" b="1" dirty="0"/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609600" y="1305341"/>
            <a:ext cx="8305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	</a:t>
            </a:r>
          </a:p>
          <a:p>
            <a:r>
              <a:rPr lang="en-US" dirty="0" smtClean="0"/>
              <a:t>	</a:t>
            </a:r>
          </a:p>
          <a:p>
            <a:endParaRPr lang="en-US" dirty="0" smtClean="0">
              <a:cs typeface="Arial" pitchFamily="34" charset="0"/>
            </a:endParaRPr>
          </a:p>
          <a:p>
            <a:endParaRPr lang="en-US" b="1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990600"/>
            <a:ext cx="7696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8:00</a:t>
            </a:r>
            <a:r>
              <a:rPr lang="en-US" sz="1200" dirty="0"/>
              <a:t>	Welcome (George Hirasaki)	</a:t>
            </a:r>
          </a:p>
          <a:p>
            <a:r>
              <a:rPr lang="en-US" sz="1200" dirty="0"/>
              <a:t>8:05	Rice Energy &amp; Environment Initiative (Charles McConnell)</a:t>
            </a:r>
          </a:p>
          <a:p>
            <a:r>
              <a:rPr lang="en-US" sz="1200" dirty="0"/>
              <a:t>8:15	The NORTEX Collaboration (Arne Graue)</a:t>
            </a:r>
          </a:p>
          <a:p>
            <a:r>
              <a:rPr lang="en-US" sz="1200" dirty="0"/>
              <a:t>8:25	Introduction to Consortium (George Hirasaki)</a:t>
            </a:r>
          </a:p>
          <a:p>
            <a:r>
              <a:rPr lang="en-US" sz="1200" dirty="0"/>
              <a:t>8:40	Formulations for Low IFT and Strong Foam (Maura Puerto)</a:t>
            </a:r>
          </a:p>
          <a:p>
            <a:r>
              <a:rPr lang="en-US" sz="1200" dirty="0"/>
              <a:t>9:00	Foam in Porous Media and Fractures (Jose Lopez Salinas)</a:t>
            </a:r>
          </a:p>
          <a:p>
            <a:r>
              <a:rPr lang="en-US" sz="1200" dirty="0"/>
              <a:t>9:20	Adsorption of Betaine (Hadi ShamsiJazeyi)</a:t>
            </a:r>
          </a:p>
          <a:p>
            <a:r>
              <a:rPr lang="en-US" sz="1200" dirty="0"/>
              <a:t>9:40	Alkali / Crude Oil Phase Behavior (Ding Lei)</a:t>
            </a:r>
          </a:p>
          <a:p>
            <a:r>
              <a:rPr lang="en-US" sz="1200" dirty="0"/>
              <a:t>10:00	Effect of Hardness and </a:t>
            </a:r>
            <a:r>
              <a:rPr lang="en-US" sz="1200" dirty="0" err="1"/>
              <a:t>Cosurfactant</a:t>
            </a:r>
            <a:r>
              <a:rPr lang="en-US" sz="1200" dirty="0"/>
              <a:t> in PO Sulfate Systems (Clarence Miller)</a:t>
            </a:r>
          </a:p>
          <a:p>
            <a:r>
              <a:rPr lang="en-US" sz="1200" dirty="0"/>
              <a:t>10:20	Break</a:t>
            </a:r>
          </a:p>
          <a:p>
            <a:r>
              <a:rPr lang="en-US" sz="1200" dirty="0"/>
              <a:t>10:35	Mixtures of Anionic-Cationic Surfactants (Yingcheng Li)</a:t>
            </a:r>
          </a:p>
          <a:p>
            <a:r>
              <a:rPr lang="en-US" sz="1200" dirty="0"/>
              <a:t>10:55	Betaine: Anionic Surfactant Blends for Foam (Aarthi Muthuswamy)</a:t>
            </a:r>
          </a:p>
          <a:p>
            <a:r>
              <a:rPr lang="en-US" sz="1200" dirty="0"/>
              <a:t>11:15	Effect of Surfactant Partition Coefficient on Foam Transport (Yongchao Zeng)</a:t>
            </a:r>
          </a:p>
          <a:p>
            <a:r>
              <a:rPr lang="en-US" sz="1200" dirty="0"/>
              <a:t>11:35	CO</a:t>
            </a:r>
            <a:r>
              <a:rPr lang="en-US" sz="1200" baseline="-25000" dirty="0"/>
              <a:t>2</a:t>
            </a:r>
            <a:r>
              <a:rPr lang="en-US" sz="1200" dirty="0"/>
              <a:t> Foam at Reservoir Conditions (Leyu Cui)</a:t>
            </a:r>
          </a:p>
          <a:p>
            <a:r>
              <a:rPr lang="en-US" sz="1200" dirty="0"/>
              <a:t>11:55	Foam Transport in </a:t>
            </a:r>
            <a:r>
              <a:rPr lang="en-US" sz="1200" dirty="0" err="1"/>
              <a:t>Micromodels</a:t>
            </a:r>
            <a:r>
              <a:rPr lang="en-US" sz="1200" dirty="0"/>
              <a:t> (Charles Conn)</a:t>
            </a:r>
          </a:p>
          <a:p>
            <a:r>
              <a:rPr lang="en-US" sz="1200" dirty="0"/>
              <a:t>12:15	Lunch</a:t>
            </a:r>
          </a:p>
          <a:p>
            <a:r>
              <a:rPr lang="en-US" sz="1200" dirty="0"/>
              <a:t>1:30	Ultra-Low IFT with New Sulfonate-Based Nanomaterial (Michael Wong)</a:t>
            </a:r>
          </a:p>
          <a:p>
            <a:r>
              <a:rPr lang="en-US" sz="1200" dirty="0"/>
              <a:t>1:50	Polymeric Nanoparticles for Hydrocarbon Detection (Gedeng (Gordon) Ruan)</a:t>
            </a:r>
          </a:p>
          <a:p>
            <a:r>
              <a:rPr lang="en-US" sz="1200" dirty="0"/>
              <a:t>2:10	Bottlebrush Polymer &amp; Surfactant for Low IFT (</a:t>
            </a:r>
            <a:r>
              <a:rPr lang="en-US" sz="1200" dirty="0" err="1"/>
              <a:t>Luqing</a:t>
            </a:r>
            <a:r>
              <a:rPr lang="en-US" sz="1200" dirty="0"/>
              <a:t> Qi)</a:t>
            </a:r>
          </a:p>
          <a:p>
            <a:r>
              <a:rPr lang="en-US" sz="1200" dirty="0"/>
              <a:t>2:30	Partitioning of Surfactant between Phases (Aparna Raju Sagi)</a:t>
            </a:r>
          </a:p>
          <a:p>
            <a:r>
              <a:rPr lang="en-US" sz="1200" dirty="0"/>
              <a:t>2:50	</a:t>
            </a:r>
            <a:r>
              <a:rPr lang="en-US" sz="1200" dirty="0" err="1"/>
              <a:t>Asphaltene</a:t>
            </a:r>
            <a:r>
              <a:rPr lang="en-US" sz="1200" dirty="0"/>
              <a:t> Deposition in Microfluidic Channels (Yu-</a:t>
            </a:r>
            <a:r>
              <a:rPr lang="en-US" sz="1200" dirty="0" err="1"/>
              <a:t>Jiun</a:t>
            </a:r>
            <a:r>
              <a:rPr lang="en-US" sz="1200" dirty="0"/>
              <a:t> (Nate) Lin)</a:t>
            </a:r>
          </a:p>
          <a:p>
            <a:r>
              <a:rPr lang="en-US" sz="1200" dirty="0"/>
              <a:t>3:10	Prediction and Mitigation of </a:t>
            </a:r>
            <a:r>
              <a:rPr lang="en-US" sz="1200" dirty="0" err="1"/>
              <a:t>Asphaltene</a:t>
            </a:r>
            <a:r>
              <a:rPr lang="en-US" sz="1200" dirty="0"/>
              <a:t> Deposition (Francisco Vargas)</a:t>
            </a:r>
          </a:p>
          <a:p>
            <a:r>
              <a:rPr lang="en-US" sz="1200" dirty="0"/>
              <a:t>3:30	Consortium on Petroleum Thermodynamics and Flow Assurance (Vargas)</a:t>
            </a:r>
          </a:p>
          <a:p>
            <a:r>
              <a:rPr lang="en-US" sz="1200" dirty="0"/>
              <a:t>3:40	Tuning </a:t>
            </a:r>
            <a:r>
              <a:rPr lang="en-US" sz="1200" dirty="0" err="1"/>
              <a:t>Chemomechanics</a:t>
            </a:r>
            <a:r>
              <a:rPr lang="en-US" sz="1200" dirty="0"/>
              <a:t> of Well Cement (Rouzbeh Shahsavari)</a:t>
            </a:r>
          </a:p>
          <a:p>
            <a:r>
              <a:rPr lang="en-US" sz="1200" dirty="0"/>
              <a:t>3:50	Rice University Water and Energy Research Center (Qilin Li)</a:t>
            </a:r>
          </a:p>
          <a:p>
            <a:r>
              <a:rPr lang="en-US" sz="1200" dirty="0"/>
              <a:t>4:00	Recommendations from Consortium Members</a:t>
            </a:r>
          </a:p>
          <a:p>
            <a:r>
              <a:rPr lang="en-US" sz="1200" dirty="0"/>
              <a:t>4:20	Laboratory Tour</a:t>
            </a:r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Lab Tours</a:t>
            </a:r>
            <a:endParaRPr lang="en-US" sz="3200" dirty="0" smtClean="0"/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1066800" y="144780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>
              <a:latin typeface="Calibri" pitchFamily="34" charset="0"/>
            </a:endParaRPr>
          </a:p>
          <a:p>
            <a:endParaRPr lang="en-US" b="1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371600"/>
            <a:ext cx="3124200" cy="4419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86400" y="5867400"/>
            <a:ext cx="31242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1395" y="6019800"/>
            <a:ext cx="149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are here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33600" y="4724400"/>
            <a:ext cx="25146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0" y="2590800"/>
            <a:ext cx="3124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33600" y="2819400"/>
            <a:ext cx="304800" cy="1905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814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38400" y="3733800"/>
            <a:ext cx="1295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38400" y="30480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886200" y="18288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29200" y="1905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Micromodels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029200" y="3048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Formulation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054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Flooding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114800" y="2057400"/>
            <a:ext cx="838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819400" y="3238501"/>
            <a:ext cx="2133600" cy="3809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352800" y="3886200"/>
            <a:ext cx="1721224" cy="22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048000" y="180975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6065966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 Keck 207 for </a:t>
            </a:r>
            <a:r>
              <a:rPr lang="en-US" dirty="0" err="1" smtClean="0"/>
              <a:t>Verduzco</a:t>
            </a:r>
            <a:r>
              <a:rPr lang="en-US" dirty="0" smtClean="0"/>
              <a:t> polymer lab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2400" b="1" dirty="0" smtClean="0"/>
              <a:t>Attendees</a:t>
            </a:r>
            <a:endParaRPr lang="en-US" sz="2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6461088"/>
              </p:ext>
            </p:extLst>
          </p:nvPr>
        </p:nvGraphicFramePr>
        <p:xfrm>
          <a:off x="533400" y="914400"/>
          <a:ext cx="4038601" cy="2971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5847"/>
                <a:gridCol w="547607"/>
                <a:gridCol w="2755147"/>
              </a:tblGrid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 dirty="0" err="1">
                          <a:effectLst/>
                          <a:hlinkClick r:id="rId2" action="ppaction://hlinkfile"/>
                        </a:rPr>
                        <a:t>Proett</a:t>
                      </a:r>
                      <a:endParaRPr lang="en-US" sz="700" b="0" i="0" u="sng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Mark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Aramco Services Co.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3" action="ppaction://hlinkfile"/>
                        </a:rPr>
                        <a:t>Quintero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Lirio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Baker Hughes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4" action="ppaction://hlinkfile"/>
                        </a:rPr>
                        <a:t>Williams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Mark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Baker Hughes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5" action="ppaction://hlinkfile"/>
                        </a:rPr>
                        <a:t>Zhang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Boyang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Baker Hughes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6" action="ppaction://hlinkfile"/>
                        </a:rPr>
                        <a:t>Zhang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Ying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Bayer Technology Services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7" action="ppaction://hlinkfile"/>
                        </a:rPr>
                        <a:t>Germack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David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CESI Chemical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8" action="ppaction://hlinkfile"/>
                        </a:rPr>
                        <a:t>Hill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Randall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CESI Chemical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9" action="ppaction://hlinkfile"/>
                        </a:rPr>
                        <a:t>Lett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Nathan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CESI Chemical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0" action="ppaction://hlinkfile"/>
                        </a:rPr>
                        <a:t>Hammond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Charles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CESI Chemical a FLOTEK Company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1" action="ppaction://hlinkfile"/>
                        </a:rPr>
                        <a:t>Adepoju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Ola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Chevron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2" action="ppaction://hlinkfile"/>
                        </a:rPr>
                        <a:t>Fathi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Nariman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Chevron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3" action="ppaction://hlinkfile"/>
                        </a:rPr>
                        <a:t>Ma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Xianlin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Chevron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4" action="ppaction://hlinkfile"/>
                        </a:rPr>
                        <a:t>Mims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Don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Chevron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5" action="ppaction://hlinkfile"/>
                        </a:rPr>
                        <a:t>Sayarpour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Morteza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Chevron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6" action="ppaction://hlinkfile"/>
                        </a:rPr>
                        <a:t>Xu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Josh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Chevron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  <a:tr h="1857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sng" strike="noStrike">
                          <a:effectLst/>
                          <a:hlinkClick r:id="rId17" action="ppaction://hlinkfile"/>
                        </a:rPr>
                        <a:t>Yang</a:t>
                      </a:r>
                      <a:endParaRPr lang="en-US" sz="7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Elton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Chevron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34" marR="5134" marT="5134" marB="0" anchor="b"/>
                </a:tc>
              </a:tr>
            </a:tbl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2690162"/>
              </p:ext>
            </p:extLst>
          </p:nvPr>
        </p:nvGraphicFramePr>
        <p:xfrm>
          <a:off x="533400" y="3962394"/>
          <a:ext cx="4038599" cy="2514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0921"/>
                <a:gridCol w="744871"/>
                <a:gridCol w="2292807"/>
              </a:tblGrid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8" action="ppaction://hlinkfile"/>
                        </a:rPr>
                        <a:t>Lo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Lilian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ConocoPhillips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19" action="ppaction://hlinkfile"/>
                        </a:rPr>
                        <a:t>Wickramathilaka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Siluni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ConocoPhillips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0" action="ppaction://hlinkfile"/>
                        </a:rPr>
                        <a:t>Grobelny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Michael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1" action="ppaction://hlinkfile"/>
                        </a:rPr>
                        <a:t>Jank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Thomas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2" action="ppaction://hlinkfile"/>
                        </a:rPr>
                        <a:t>Parris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Lisa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3" action="ppaction://hlinkfile"/>
                        </a:rPr>
                        <a:t>Xie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Harry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4" action="ppaction://hlinkfile"/>
                        </a:rPr>
                        <a:t>hawley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philip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Laboratories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5" action="ppaction://hlinkfile"/>
                        </a:rPr>
                        <a:t>Parris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Lisa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Laboratories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6" action="ppaction://hlinkfile"/>
                        </a:rPr>
                        <a:t>Vo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Tuan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Core Laboratories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7" action="ppaction://hlinkfile"/>
                        </a:rPr>
                        <a:t>D'Souza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David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Denbury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8" action="ppaction://hlinkfile"/>
                        </a:rPr>
                        <a:t>Mohan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Aruna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ExxonMobil Upstream Research Company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29" action="ppaction://hlinkfile"/>
                        </a:rPr>
                        <a:t>Mohan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Lavanya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ExxonMobil Upstream Research Company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0" action="ppaction://hlinkfile"/>
                        </a:rPr>
                        <a:t>Sinha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Somnath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ExxonMobil Upstream Research Company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  <a:tr h="1796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sng" strike="noStrike">
                          <a:effectLst/>
                          <a:hlinkClick r:id="rId31" action="ppaction://hlinkfile"/>
                        </a:rPr>
                        <a:t>Stegemeier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George L.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GLS Engineering, Inc.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1310"/>
              </p:ext>
            </p:extLst>
          </p:nvPr>
        </p:nvGraphicFramePr>
        <p:xfrm>
          <a:off x="4953000" y="1828800"/>
          <a:ext cx="4406900" cy="3474720"/>
        </p:xfrm>
        <a:graphic>
          <a:graphicData uri="http://schemas.openxmlformats.org/drawingml/2006/table">
            <a:tbl>
              <a:tblPr/>
              <a:tblGrid>
                <a:gridCol w="1092200"/>
                <a:gridCol w="812800"/>
                <a:gridCol w="2501900"/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2" action="ppaction://hlinkfile"/>
                        </a:rPr>
                        <a:t>Chen</a:t>
                      </a:r>
                      <a:endParaRPr lang="en-US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Halliburton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3" action="ppaction://hlinkfile"/>
                        </a:rPr>
                        <a:t>Palla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Chandra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Halliburton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4" action="ppaction://hlinkfile"/>
                        </a:rPr>
                        <a:t>Qu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Liangwei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Halliburton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5" action="ppaction://hlinkfile"/>
                        </a:rPr>
                        <a:t>Ye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Allan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Halliburton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6" action="ppaction://hlinkfile"/>
                        </a:rPr>
                        <a:t>Salazar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Luis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Huntsman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7" action="ppaction://hlinkfile"/>
                        </a:rPr>
                        <a:t>Gharbi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Ridha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Kuwait Oil Company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8" action="ppaction://hlinkfile"/>
                        </a:rPr>
                        <a:t>He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Alamos National Laboratory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9" action="ppaction://hlinkfile"/>
                        </a:rPr>
                        <a:t>Chang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Zen-Yu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Lubrizol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0" action="ppaction://hlinkfile"/>
                        </a:rPr>
                        <a:t>Jackson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Mitchell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Lubrizol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1" action="ppaction://hlinkfile"/>
                        </a:rPr>
                        <a:t>Xiu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Zongming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Lubrizol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2" action="ppaction://hlinkfile"/>
                        </a:rPr>
                        <a:t>Chen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Hung-Lung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Marathon Oil Company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3" action="ppaction://hlinkfile"/>
                        </a:rPr>
                        <a:t>Kothamasu 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Ramya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Multichem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4" action="ppaction://hlinkfile"/>
                        </a:rPr>
                        <a:t>He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Kai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Multichem, a Halliburton Service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5" action="ppaction://hlinkfile"/>
                        </a:rPr>
                        <a:t>Feng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Lijie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Multi-Chem, A Halliburton Service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6" action="ppaction://hlinkfile"/>
                        </a:rPr>
                        <a:t>Nguyen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Nalco Champion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7" action="ppaction://hlinkfile"/>
                        </a:rPr>
                        <a:t>Berger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Oil Chem Technologies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8" action="ppaction://hlinkfile"/>
                        </a:rPr>
                        <a:t>Sharp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Kip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Oxiteno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9" action="ppaction://hlinkfile"/>
                        </a:rPr>
                        <a:t>ZAINAL</a:t>
                      </a:r>
                      <a:endParaRPr lang="en-US" sz="11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SUZALINA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PETRONAS RESEARCH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sng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0" action="ppaction://hlinkfile"/>
                        </a:rPr>
                        <a:t>Abdul </a:t>
                      </a:r>
                      <a:r>
                        <a:rPr lang="en-US" sz="1100" b="0" i="0" u="sng" strike="noStrike" dirty="0" err="1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0" action="ppaction://hlinkfile"/>
                        </a:rPr>
                        <a:t>Manap</a:t>
                      </a:r>
                      <a:endParaRPr lang="en-US" sz="1100" b="0" i="0" u="sng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Arif Azhan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PETRONAS Research SB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81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b="1" dirty="0" smtClean="0"/>
              <a:t>Attendees</a:t>
            </a:r>
            <a:endParaRPr lang="en-US" sz="2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004461"/>
              </p:ext>
            </p:extLst>
          </p:nvPr>
        </p:nvGraphicFramePr>
        <p:xfrm>
          <a:off x="685800" y="914407"/>
          <a:ext cx="3352800" cy="5714992"/>
        </p:xfrm>
        <a:graphic>
          <a:graphicData uri="http://schemas.openxmlformats.org/drawingml/2006/table">
            <a:tbl>
              <a:tblPr/>
              <a:tblGrid>
                <a:gridCol w="1015286"/>
                <a:gridCol w="755561"/>
                <a:gridCol w="1581953"/>
              </a:tblGrid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" action="ppaction://hlinkfile"/>
                        </a:rPr>
                        <a:t>Cassiola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Flavia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" action="ppaction://hlinkfile"/>
                        </a:rPr>
                        <a:t>Cheng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Yinhong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Univ. CHBE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" action="ppaction://hlinkfile"/>
                        </a:rPr>
                        <a:t>Ahmed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Wael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" action="ppaction://hlinkfile"/>
                        </a:rPr>
                        <a:t>Al Hammadi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6" action="ppaction://hlinkfile"/>
                        </a:rPr>
                        <a:t>Ballal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Deepti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7" action="ppaction://hlinkfile"/>
                        </a:rPr>
                        <a:t>Biswal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Lisa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8" action="ppaction://hlinkfile"/>
                        </a:rPr>
                        <a:t>Chapman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Walter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9" action="ppaction://hlinkfile"/>
                        </a:rPr>
                        <a:t>Conn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Charles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0" action="ppaction://hlinkfile"/>
                        </a:rPr>
                        <a:t>Cui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Leyu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1" action="ppaction://hlinkfile"/>
                        </a:rPr>
                        <a:t>Da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2" action="ppaction://hlinkfile"/>
                        </a:rPr>
                        <a:t>Ding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3" action="ppaction://hlinkfile"/>
                        </a:rPr>
                        <a:t>Dong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Pengfei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4" action="ppaction://hlinkfile"/>
                        </a:rPr>
                        <a:t>Fu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Justin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5" action="ppaction://hlinkfile"/>
                        </a:rPr>
                        <a:t>Garcia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Angelica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6" action="ppaction://hlinkfile"/>
                        </a:rPr>
                        <a:t>Hirasaki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George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7" action="ppaction://hlinkfile"/>
                        </a:rPr>
                        <a:t>Jian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Guoqing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8" action="ppaction://hlinkfile"/>
                        </a:rPr>
                        <a:t>Liu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Astron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9" action="ppaction://hlinkfile"/>
                        </a:rPr>
                        <a:t>Lopez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Jose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0" action="ppaction://hlinkfile"/>
                        </a:rPr>
                        <a:t>Mann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Jason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1" action="ppaction://hlinkfile"/>
                        </a:rPr>
                        <a:t>Munday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Sarah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2" action="ppaction://hlinkfile"/>
                        </a:rPr>
                        <a:t>Muthuswamy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Aarthi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3" action="ppaction://hlinkfile"/>
                        </a:rPr>
                        <a:t>pradhan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sivaram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4" action="ppaction://hlinkfile"/>
                        </a:rPr>
                        <a:t>Puerto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Maura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5" action="ppaction://hlinkfile"/>
                        </a:rPr>
                        <a:t>Qi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Luqing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6" action="ppaction://hlinkfile"/>
                        </a:rPr>
                        <a:t>Ruan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Gedeng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7" action="ppaction://hlinkfile"/>
                        </a:rPr>
                        <a:t>Sagi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Aparna Raju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8" action="ppaction://hlinkfile"/>
                        </a:rPr>
                        <a:t>ShamsiJazeyi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Hadi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9" action="ppaction://hlinkfile"/>
                        </a:rPr>
                        <a:t>Tian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0" action="ppaction://hlinkfile"/>
                        </a:rPr>
                        <a:t>Vecchiolla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Daniel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1" action="ppaction://hlinkfile"/>
                        </a:rPr>
                        <a:t>Wang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2" action="ppaction://hlinkfile"/>
                        </a:rPr>
                        <a:t>wang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zhen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3" action="ppaction://hlinkfile"/>
                        </a:rPr>
                        <a:t>WONG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MICHAEL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4" action="ppaction://hlinkfile"/>
                        </a:rPr>
                        <a:t>Woo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Austin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8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5" action="ppaction://hlinkfile"/>
                        </a:rPr>
                        <a:t>Zeng</a:t>
                      </a:r>
                      <a:endParaRPr lang="en-US" sz="8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Yongchao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Rice University</a:t>
                      </a:r>
                    </a:p>
                  </a:txBody>
                  <a:tcPr marL="5547" marR="5547" marT="55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79281142"/>
              </p:ext>
            </p:extLst>
          </p:nvPr>
        </p:nvGraphicFramePr>
        <p:xfrm>
          <a:off x="4724400" y="990585"/>
          <a:ext cx="3809999" cy="5410214"/>
        </p:xfrm>
        <a:graphic>
          <a:graphicData uri="http://schemas.openxmlformats.org/drawingml/2006/table">
            <a:tbl>
              <a:tblPr/>
              <a:tblGrid>
                <a:gridCol w="944264"/>
                <a:gridCol w="702708"/>
                <a:gridCol w="2163027"/>
              </a:tblGrid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6" action="ppaction://hlinkfile"/>
                        </a:rPr>
                        <a:t>Andersen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Schlumberger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7" action="ppaction://hlinkfile"/>
                        </a:rPr>
                        <a:t>Clark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Brian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Schlumberger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8" action="ppaction://hlinkfile"/>
                        </a:rPr>
                        <a:t>Dementyev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Anatoly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Schlumberger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9" action="ppaction://hlinkfile"/>
                        </a:rPr>
                        <a:t>Howe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Andrew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Schlumberger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0" action="ppaction://hlinkfile"/>
                        </a:rPr>
                        <a:t>Mitchell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Jonathan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Schlumberger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1" action="ppaction://hlinkfile"/>
                        </a:rPr>
                        <a:t>Lyashkov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Victor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Schlumberger Technology Corp.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2" action="ppaction://hlinkfile"/>
                        </a:rPr>
                        <a:t>Li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Robert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3" action="ppaction://hlinkfile"/>
                        </a:rPr>
                        <a:t>Mantilla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Cesar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4" action="ppaction://hlinkfile"/>
                        </a:rPr>
                        <a:t>Poteau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Sandrine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5" action="ppaction://hlinkfile"/>
                        </a:rPr>
                        <a:t>Raney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Olina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6" action="ppaction://hlinkfile"/>
                        </a:rPr>
                        <a:t>Shukla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Shunahshep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7" action="ppaction://hlinkfile"/>
                        </a:rPr>
                        <a:t>Haddix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Grant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Chemicals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8" action="ppaction://hlinkfile"/>
                        </a:rPr>
                        <a:t>Mogri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Zen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Chemicals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9" action="ppaction://hlinkfile"/>
                        </a:rPr>
                        <a:t>Raney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Kirk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E&amp;P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0" action="ppaction://hlinkfile"/>
                        </a:rPr>
                        <a:t>Geib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Sonja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Global Solutions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1" action="ppaction://hlinkfile"/>
                        </a:rPr>
                        <a:t>van Kuijk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Sjoerd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Global Solutions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2" action="ppaction://hlinkfile"/>
                        </a:rPr>
                        <a:t>Dubey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Sheila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Global Solutions (US) Inc.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3" action="ppaction://hlinkfile"/>
                        </a:rPr>
                        <a:t>King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Timothy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Global Solutions, Inc.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4" action="ppaction://hlinkfile"/>
                        </a:rPr>
                        <a:t>Pretzer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Lori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Global Solutions, U.S.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78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5" action="ppaction://hlinkfile"/>
                        </a:rPr>
                        <a:t>Southwick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Jeff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Shell Sarawak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73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6" action="ppaction://hlinkfile"/>
                        </a:rPr>
                        <a:t>XU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 LI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Sinopec Exploration &amp; Production Research Institute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73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7" action="ppaction://hlinkfile"/>
                        </a:rPr>
                        <a:t>Li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Yingcheng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Sinopec Shanghai Research Institute of Petrochemical Technology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73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8" action="ppaction://hlinkfile"/>
                        </a:rPr>
                        <a:t>Yang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Yuying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SINOPEC Shanghai Research Institute of Petrochemical Technology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73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9" action="ppaction://hlinkfile"/>
                        </a:rPr>
                        <a:t>Yuan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Junjun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SINOPEC Shanghai Research Institute of Petrochemical Technology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73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60" action="ppaction://hlinkfile"/>
                        </a:rPr>
                        <a:t>Zhai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Xiaodong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Sinopec Shanghai Research Institute of Petrochemical Technology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73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61" action="ppaction://hlinkfile"/>
                        </a:rPr>
                        <a:t>Zhai </a:t>
                      </a:r>
                      <a:endParaRPr lang="en-US" sz="9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Xiaodong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Sinopec Shanghai Research Institute of Petrochemical Technology</a:t>
                      </a:r>
                    </a:p>
                  </a:txBody>
                  <a:tcPr marL="5893" marR="5893" marT="58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936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8577051"/>
              </p:ext>
            </p:extLst>
          </p:nvPr>
        </p:nvGraphicFramePr>
        <p:xfrm>
          <a:off x="457200" y="2857607"/>
          <a:ext cx="4267200" cy="2476392"/>
        </p:xfrm>
        <a:graphic>
          <a:graphicData uri="http://schemas.openxmlformats.org/drawingml/2006/table">
            <a:tbl>
              <a:tblPr/>
              <a:tblGrid>
                <a:gridCol w="1057577"/>
                <a:gridCol w="787034"/>
                <a:gridCol w="2422589"/>
              </a:tblGrid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2" action="ppaction://hlinkfile"/>
                        </a:rPr>
                        <a:t>Dahanayake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Manilal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Solvay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3" action="ppaction://hlinkfile"/>
                        </a:rPr>
                        <a:t>Ravikiran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Ravi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TIORCO LLC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4" action="ppaction://hlinkfile"/>
                        </a:rPr>
                        <a:t>Waldman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TIORCO LLC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5" action="ppaction://hlinkfile"/>
                        </a:rPr>
                        <a:t>Deligny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Julien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6" action="ppaction://hlinkfile"/>
                        </a:rPr>
                        <a:t>Levitt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David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7" action="ppaction://hlinkfile"/>
                        </a:rPr>
                        <a:t>Ma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Kun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8" action="ppaction://hlinkfile"/>
                        </a:rPr>
                        <a:t>morel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danielle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9" action="ppaction://hlinkfile"/>
                        </a:rPr>
                        <a:t>Mateen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Khalid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E&amp;P R&amp;T USA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0" action="ppaction://hlinkfile"/>
                        </a:rPr>
                        <a:t>ren 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Guangwei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E&amp;P R&amp;T USA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1" action="ppaction://hlinkfile"/>
                        </a:rPr>
                        <a:t>Klimenko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Alexandra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S.A, PERL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2" action="ppaction://hlinkfile"/>
                        </a:rPr>
                        <a:t>Metzger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Andrew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Tour Lab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sng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hlinkClick r:id="rId13" action="ppaction://hlinkfile"/>
                        </a:rPr>
                        <a:t>Graue</a:t>
                      </a:r>
                      <a:endParaRPr lang="en-US" sz="1000" b="0" i="0" u="sng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Arne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of Bergen</a:t>
                      </a:r>
                    </a:p>
                  </a:txBody>
                  <a:tcPr marL="6983" marR="6983" marT="69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02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1499</Words>
  <Application>Microsoft Office PowerPoint</Application>
  <PresentationFormat>On-screen Show (4:3)</PresentationFormat>
  <Paragraphs>599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18th Annual Meeting of the  Rice University Consortium on Processes in Porous Media</vt:lpstr>
      <vt:lpstr>Consortium Members</vt:lpstr>
      <vt:lpstr>Faculty &amp; Collaborators</vt:lpstr>
      <vt:lpstr>Staff, Visiting Scientist, &amp; Post-Doc</vt:lpstr>
      <vt:lpstr>PowerPoint Presentation</vt:lpstr>
      <vt:lpstr>Undergraduate Students</vt:lpstr>
      <vt:lpstr>Ph. D. graduates in oil &amp; gas industry</vt:lpstr>
      <vt:lpstr>Ph. D. graduates in oil &amp; gas industry (cont.)</vt:lpstr>
      <vt:lpstr>Ph. D. graduates in oil &amp; gas industry (cont.)</vt:lpstr>
      <vt:lpstr>Processes in Porous Media Consortium</vt:lpstr>
      <vt:lpstr>Department of Energy</vt:lpstr>
      <vt:lpstr>Department of Energy</vt:lpstr>
      <vt:lpstr>Department of Energy</vt:lpstr>
      <vt:lpstr>Proprietary Research</vt:lpstr>
      <vt:lpstr>Manuscripts on: Website:  http://www.owlnet.rice.edu/~gjh/Consortium/</vt:lpstr>
      <vt:lpstr>Agenda</vt:lpstr>
      <vt:lpstr>Lab Tours</vt:lpstr>
      <vt:lpstr>Attendees</vt:lpstr>
      <vt:lpstr>Attendees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ghirasaki</dc:creator>
  <cp:lastModifiedBy>George J. Hirasaki</cp:lastModifiedBy>
  <cp:revision>110</cp:revision>
  <dcterms:created xsi:type="dcterms:W3CDTF">2011-04-02T16:43:04Z</dcterms:created>
  <dcterms:modified xsi:type="dcterms:W3CDTF">2014-05-01T14:48:56Z</dcterms:modified>
</cp:coreProperties>
</file>